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notesMasterIdLst>
    <p:notesMasterId r:id="rId16"/>
  </p:notesMasterIdLst>
  <p:sldIdLst>
    <p:sldId id="256" r:id="rId2"/>
    <p:sldId id="264" r:id="rId3"/>
    <p:sldId id="267" r:id="rId4"/>
    <p:sldId id="269" r:id="rId5"/>
    <p:sldId id="258" r:id="rId6"/>
    <p:sldId id="257" r:id="rId7"/>
    <p:sldId id="260" r:id="rId8"/>
    <p:sldId id="270" r:id="rId9"/>
    <p:sldId id="268" r:id="rId10"/>
    <p:sldId id="262" r:id="rId11"/>
    <p:sldId id="259" r:id="rId12"/>
    <p:sldId id="263" r:id="rId13"/>
    <p:sldId id="266" r:id="rId14"/>
    <p:sldId id="265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6600"/>
    <a:srgbClr val="336600"/>
    <a:srgbClr val="003399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26CD3A-6C2D-4A8E-95EC-8834240E021C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FC682B0-F91C-42BE-98C4-BE3A3E966433}">
      <dgm:prSet/>
      <dgm:spPr/>
      <dgm:t>
        <a:bodyPr/>
        <a:lstStyle/>
        <a:p>
          <a:r>
            <a:rPr lang="en-US" dirty="0"/>
            <a:t>PE is on a </a:t>
          </a:r>
          <a:r>
            <a:rPr lang="en-US" dirty="0" smtClean="0"/>
            <a:t>Wednesday.</a:t>
          </a:r>
          <a:endParaRPr lang="en-US" dirty="0"/>
        </a:p>
      </dgm:t>
    </dgm:pt>
    <dgm:pt modelId="{DFB8124B-28CF-4347-AD07-00E0FF3654C2}" type="parTrans" cxnId="{40422E16-0F03-4BEE-BC58-D7ED4FCE4AFF}">
      <dgm:prSet/>
      <dgm:spPr/>
      <dgm:t>
        <a:bodyPr/>
        <a:lstStyle/>
        <a:p>
          <a:endParaRPr lang="en-US"/>
        </a:p>
      </dgm:t>
    </dgm:pt>
    <dgm:pt modelId="{73D823D2-C070-4054-BADC-324010190C39}" type="sibTrans" cxnId="{40422E16-0F03-4BEE-BC58-D7ED4FCE4AFF}">
      <dgm:prSet/>
      <dgm:spPr/>
      <dgm:t>
        <a:bodyPr/>
        <a:lstStyle/>
        <a:p>
          <a:endParaRPr lang="en-US"/>
        </a:p>
      </dgm:t>
    </dgm:pt>
    <dgm:pt modelId="{30C78F0E-3D0B-4A90-B7CA-6FE182FC31EF}">
      <dgm:prSet/>
      <dgm:spPr/>
      <dgm:t>
        <a:bodyPr/>
        <a:lstStyle/>
        <a:p>
          <a:r>
            <a:rPr lang="en-US" dirty="0"/>
            <a:t>Children </a:t>
          </a:r>
          <a:r>
            <a:rPr lang="en-US" dirty="0" smtClean="0"/>
            <a:t>come to school in their PE kit. </a:t>
          </a:r>
          <a:endParaRPr lang="en-US" dirty="0"/>
        </a:p>
      </dgm:t>
    </dgm:pt>
    <dgm:pt modelId="{FC9F3622-DEA3-4790-81EC-4A1606AA7060}" type="parTrans" cxnId="{5489EFC4-F070-4641-9591-CB72B507907A}">
      <dgm:prSet/>
      <dgm:spPr/>
      <dgm:t>
        <a:bodyPr/>
        <a:lstStyle/>
        <a:p>
          <a:endParaRPr lang="en-US"/>
        </a:p>
      </dgm:t>
    </dgm:pt>
    <dgm:pt modelId="{9AF01DC5-DDC5-45B6-AA02-29BC78991E08}" type="sibTrans" cxnId="{5489EFC4-F070-4641-9591-CB72B507907A}">
      <dgm:prSet/>
      <dgm:spPr/>
      <dgm:t>
        <a:bodyPr/>
        <a:lstStyle/>
        <a:p>
          <a:endParaRPr lang="en-US"/>
        </a:p>
      </dgm:t>
    </dgm:pt>
    <dgm:pt modelId="{E707CA4C-15DA-4708-AD65-2ECAC2C5DC10}">
      <dgm:prSet/>
      <dgm:spPr/>
      <dgm:t>
        <a:bodyPr/>
        <a:lstStyle/>
        <a:p>
          <a:r>
            <a:rPr lang="en-US"/>
            <a:t>Earrings must be removed.</a:t>
          </a:r>
        </a:p>
      </dgm:t>
    </dgm:pt>
    <dgm:pt modelId="{DBE2AF9F-E1B9-4D06-AB1D-36D589D2BE7C}" type="parTrans" cxnId="{421A7228-CD96-4D74-951D-A40B494743A5}">
      <dgm:prSet/>
      <dgm:spPr/>
      <dgm:t>
        <a:bodyPr/>
        <a:lstStyle/>
        <a:p>
          <a:endParaRPr lang="en-US"/>
        </a:p>
      </dgm:t>
    </dgm:pt>
    <dgm:pt modelId="{D1146C0C-F78E-4827-9F00-D353DF76AFE3}" type="sibTrans" cxnId="{421A7228-CD96-4D74-951D-A40B494743A5}">
      <dgm:prSet/>
      <dgm:spPr/>
      <dgm:t>
        <a:bodyPr/>
        <a:lstStyle/>
        <a:p>
          <a:endParaRPr lang="en-US"/>
        </a:p>
      </dgm:t>
    </dgm:pt>
    <dgm:pt modelId="{C0C7A42B-94B7-495B-95A9-B7C80BD1D9F6}">
      <dgm:prSet/>
      <dgm:spPr/>
      <dgm:t>
        <a:bodyPr/>
        <a:lstStyle/>
        <a:p>
          <a:r>
            <a:rPr lang="en-US" dirty="0"/>
            <a:t>Forest School is on a </a:t>
          </a:r>
          <a:r>
            <a:rPr lang="en-US" dirty="0" smtClean="0"/>
            <a:t>Friday.</a:t>
          </a:r>
          <a:endParaRPr lang="en-US" dirty="0"/>
        </a:p>
      </dgm:t>
    </dgm:pt>
    <dgm:pt modelId="{745F3A38-E588-4388-9F5A-6334B27C302A}" type="parTrans" cxnId="{9D44AC29-3D89-4C19-AF6F-CE8CF817ED1D}">
      <dgm:prSet/>
      <dgm:spPr/>
      <dgm:t>
        <a:bodyPr/>
        <a:lstStyle/>
        <a:p>
          <a:endParaRPr lang="en-US"/>
        </a:p>
      </dgm:t>
    </dgm:pt>
    <dgm:pt modelId="{806B1687-3ACC-4A7D-B343-4C42F787B12F}" type="sibTrans" cxnId="{9D44AC29-3D89-4C19-AF6F-CE8CF817ED1D}">
      <dgm:prSet/>
      <dgm:spPr/>
      <dgm:t>
        <a:bodyPr/>
        <a:lstStyle/>
        <a:p>
          <a:endParaRPr lang="en-US"/>
        </a:p>
      </dgm:t>
    </dgm:pt>
    <dgm:pt modelId="{A8BD37B8-01D4-4B0D-8D41-4775FBEB5427}">
      <dgm:prSet/>
      <dgm:spPr/>
      <dgm:t>
        <a:bodyPr/>
        <a:lstStyle/>
        <a:p>
          <a:r>
            <a:rPr lang="en-US" dirty="0"/>
            <a:t>Please provide waterproof jackets and trousers for children to wear over their school uniforms for outdoor learning. </a:t>
          </a:r>
        </a:p>
      </dgm:t>
    </dgm:pt>
    <dgm:pt modelId="{B32C162F-19F8-4CB8-A92D-8A7F5ACC107D}" type="parTrans" cxnId="{D64BB37B-61FE-4DFA-AC1D-FFC3160CFF1F}">
      <dgm:prSet/>
      <dgm:spPr/>
      <dgm:t>
        <a:bodyPr/>
        <a:lstStyle/>
        <a:p>
          <a:endParaRPr lang="en-US"/>
        </a:p>
      </dgm:t>
    </dgm:pt>
    <dgm:pt modelId="{7961E414-665B-43D0-9B62-F9218E4EA790}" type="sibTrans" cxnId="{D64BB37B-61FE-4DFA-AC1D-FFC3160CFF1F}">
      <dgm:prSet/>
      <dgm:spPr/>
      <dgm:t>
        <a:bodyPr/>
        <a:lstStyle/>
        <a:p>
          <a:endParaRPr lang="en-US"/>
        </a:p>
      </dgm:t>
    </dgm:pt>
    <dgm:pt modelId="{0EC59601-EDA9-40F0-858F-F7BE0CB537A5}">
      <dgm:prSet/>
      <dgm:spPr/>
      <dgm:t>
        <a:bodyPr/>
        <a:lstStyle/>
        <a:p>
          <a:r>
            <a:rPr lang="en-US"/>
            <a:t>If your child does not already have wellies in school, please send some in.</a:t>
          </a:r>
        </a:p>
      </dgm:t>
    </dgm:pt>
    <dgm:pt modelId="{E608D0CD-D1A7-45F6-972C-5E15856640E8}" type="parTrans" cxnId="{A7C88930-E194-44E5-BB1F-838953B0FF44}">
      <dgm:prSet/>
      <dgm:spPr/>
      <dgm:t>
        <a:bodyPr/>
        <a:lstStyle/>
        <a:p>
          <a:endParaRPr lang="en-US"/>
        </a:p>
      </dgm:t>
    </dgm:pt>
    <dgm:pt modelId="{7DA70A16-CEED-4B36-870C-4B40888371CF}" type="sibTrans" cxnId="{A7C88930-E194-44E5-BB1F-838953B0FF44}">
      <dgm:prSet/>
      <dgm:spPr/>
      <dgm:t>
        <a:bodyPr/>
        <a:lstStyle/>
        <a:p>
          <a:endParaRPr lang="en-US"/>
        </a:p>
      </dgm:t>
    </dgm:pt>
    <dgm:pt modelId="{EF5638B7-6B7B-45DD-A954-FB75D392EE1E}" type="pres">
      <dgm:prSet presAssocID="{2526CD3A-6C2D-4A8E-95EC-8834240E021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42D6F2-F4EB-45EC-AFAA-CB4790C5B877}" type="pres">
      <dgm:prSet presAssocID="{BFC682B0-F91C-42BE-98C4-BE3A3E966433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DEBE05-E92A-4141-AF7A-F9AAE69529AD}" type="pres">
      <dgm:prSet presAssocID="{73D823D2-C070-4054-BADC-324010190C39}" presName="sibTrans" presStyleCnt="0"/>
      <dgm:spPr/>
    </dgm:pt>
    <dgm:pt modelId="{427E7BB9-3C78-42CC-B90E-EC2703D97183}" type="pres">
      <dgm:prSet presAssocID="{30C78F0E-3D0B-4A90-B7CA-6FE182FC31EF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2D5AA8-5EB2-4118-A975-48EABEF3400C}" type="pres">
      <dgm:prSet presAssocID="{9AF01DC5-DDC5-45B6-AA02-29BC78991E08}" presName="sibTrans" presStyleCnt="0"/>
      <dgm:spPr/>
    </dgm:pt>
    <dgm:pt modelId="{841B06DB-43FC-4CD5-8651-960C36DAA06C}" type="pres">
      <dgm:prSet presAssocID="{E707CA4C-15DA-4708-AD65-2ECAC2C5DC10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85EEDC-A16F-41B1-954E-988F919F2F3C}" type="pres">
      <dgm:prSet presAssocID="{D1146C0C-F78E-4827-9F00-D353DF76AFE3}" presName="sibTrans" presStyleCnt="0"/>
      <dgm:spPr/>
    </dgm:pt>
    <dgm:pt modelId="{9E0EF001-75EB-4A1D-BAFC-544DF3E96138}" type="pres">
      <dgm:prSet presAssocID="{C0C7A42B-94B7-495B-95A9-B7C80BD1D9F6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EE6305-D325-46BC-9959-CECA8E56D063}" type="pres">
      <dgm:prSet presAssocID="{806B1687-3ACC-4A7D-B343-4C42F787B12F}" presName="sibTrans" presStyleCnt="0"/>
      <dgm:spPr/>
    </dgm:pt>
    <dgm:pt modelId="{897EB786-78E7-4F4B-AFA7-995125761808}" type="pres">
      <dgm:prSet presAssocID="{A8BD37B8-01D4-4B0D-8D41-4775FBEB5427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851FBA-F3E4-4EFD-927E-BB203F60E318}" type="pres">
      <dgm:prSet presAssocID="{7961E414-665B-43D0-9B62-F9218E4EA790}" presName="sibTrans" presStyleCnt="0"/>
      <dgm:spPr/>
    </dgm:pt>
    <dgm:pt modelId="{F4F2BCFB-6020-41AB-9FF5-71E790DDC635}" type="pres">
      <dgm:prSet presAssocID="{0EC59601-EDA9-40F0-858F-F7BE0CB537A5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D44AC29-3D89-4C19-AF6F-CE8CF817ED1D}" srcId="{2526CD3A-6C2D-4A8E-95EC-8834240E021C}" destId="{C0C7A42B-94B7-495B-95A9-B7C80BD1D9F6}" srcOrd="3" destOrd="0" parTransId="{745F3A38-E588-4388-9F5A-6334B27C302A}" sibTransId="{806B1687-3ACC-4A7D-B343-4C42F787B12F}"/>
    <dgm:cxn modelId="{D64BB37B-61FE-4DFA-AC1D-FFC3160CFF1F}" srcId="{2526CD3A-6C2D-4A8E-95EC-8834240E021C}" destId="{A8BD37B8-01D4-4B0D-8D41-4775FBEB5427}" srcOrd="4" destOrd="0" parTransId="{B32C162F-19F8-4CB8-A92D-8A7F5ACC107D}" sibTransId="{7961E414-665B-43D0-9B62-F9218E4EA790}"/>
    <dgm:cxn modelId="{5489EFC4-F070-4641-9591-CB72B507907A}" srcId="{2526CD3A-6C2D-4A8E-95EC-8834240E021C}" destId="{30C78F0E-3D0B-4A90-B7CA-6FE182FC31EF}" srcOrd="1" destOrd="0" parTransId="{FC9F3622-DEA3-4790-81EC-4A1606AA7060}" sibTransId="{9AF01DC5-DDC5-45B6-AA02-29BC78991E08}"/>
    <dgm:cxn modelId="{40422E16-0F03-4BEE-BC58-D7ED4FCE4AFF}" srcId="{2526CD3A-6C2D-4A8E-95EC-8834240E021C}" destId="{BFC682B0-F91C-42BE-98C4-BE3A3E966433}" srcOrd="0" destOrd="0" parTransId="{DFB8124B-28CF-4347-AD07-00E0FF3654C2}" sibTransId="{73D823D2-C070-4054-BADC-324010190C39}"/>
    <dgm:cxn modelId="{A7C88930-E194-44E5-BB1F-838953B0FF44}" srcId="{2526CD3A-6C2D-4A8E-95EC-8834240E021C}" destId="{0EC59601-EDA9-40F0-858F-F7BE0CB537A5}" srcOrd="5" destOrd="0" parTransId="{E608D0CD-D1A7-45F6-972C-5E15856640E8}" sibTransId="{7DA70A16-CEED-4B36-870C-4B40888371CF}"/>
    <dgm:cxn modelId="{7BE3B10C-B53C-48C4-BB6B-8A04B68D8C9E}" type="presOf" srcId="{BFC682B0-F91C-42BE-98C4-BE3A3E966433}" destId="{C442D6F2-F4EB-45EC-AFAA-CB4790C5B877}" srcOrd="0" destOrd="0" presId="urn:microsoft.com/office/officeart/2005/8/layout/default"/>
    <dgm:cxn modelId="{421A7228-CD96-4D74-951D-A40B494743A5}" srcId="{2526CD3A-6C2D-4A8E-95EC-8834240E021C}" destId="{E707CA4C-15DA-4708-AD65-2ECAC2C5DC10}" srcOrd="2" destOrd="0" parTransId="{DBE2AF9F-E1B9-4D06-AB1D-36D589D2BE7C}" sibTransId="{D1146C0C-F78E-4827-9F00-D353DF76AFE3}"/>
    <dgm:cxn modelId="{6A1E8679-E371-47FA-BE40-3B2EDD23DEA7}" type="presOf" srcId="{30C78F0E-3D0B-4A90-B7CA-6FE182FC31EF}" destId="{427E7BB9-3C78-42CC-B90E-EC2703D97183}" srcOrd="0" destOrd="0" presId="urn:microsoft.com/office/officeart/2005/8/layout/default"/>
    <dgm:cxn modelId="{AD3D3E78-8A27-4189-AADB-F94BF72C96FB}" type="presOf" srcId="{2526CD3A-6C2D-4A8E-95EC-8834240E021C}" destId="{EF5638B7-6B7B-45DD-A954-FB75D392EE1E}" srcOrd="0" destOrd="0" presId="urn:microsoft.com/office/officeart/2005/8/layout/default"/>
    <dgm:cxn modelId="{78FF8C46-4A79-49A1-B689-A301651AFB12}" type="presOf" srcId="{A8BD37B8-01D4-4B0D-8D41-4775FBEB5427}" destId="{897EB786-78E7-4F4B-AFA7-995125761808}" srcOrd="0" destOrd="0" presId="urn:microsoft.com/office/officeart/2005/8/layout/default"/>
    <dgm:cxn modelId="{10884274-4B9A-4361-8BC8-AD247357FE24}" type="presOf" srcId="{C0C7A42B-94B7-495B-95A9-B7C80BD1D9F6}" destId="{9E0EF001-75EB-4A1D-BAFC-544DF3E96138}" srcOrd="0" destOrd="0" presId="urn:microsoft.com/office/officeart/2005/8/layout/default"/>
    <dgm:cxn modelId="{0BC6DDD5-6D50-4C2B-AB45-DC71E7849901}" type="presOf" srcId="{0EC59601-EDA9-40F0-858F-F7BE0CB537A5}" destId="{F4F2BCFB-6020-41AB-9FF5-71E790DDC635}" srcOrd="0" destOrd="0" presId="urn:microsoft.com/office/officeart/2005/8/layout/default"/>
    <dgm:cxn modelId="{07AD99CC-D9E0-4087-91B1-E4AFDD461A61}" type="presOf" srcId="{E707CA4C-15DA-4708-AD65-2ECAC2C5DC10}" destId="{841B06DB-43FC-4CD5-8651-960C36DAA06C}" srcOrd="0" destOrd="0" presId="urn:microsoft.com/office/officeart/2005/8/layout/default"/>
    <dgm:cxn modelId="{35844749-E2FA-4176-B936-718735E953BB}" type="presParOf" srcId="{EF5638B7-6B7B-45DD-A954-FB75D392EE1E}" destId="{C442D6F2-F4EB-45EC-AFAA-CB4790C5B877}" srcOrd="0" destOrd="0" presId="urn:microsoft.com/office/officeart/2005/8/layout/default"/>
    <dgm:cxn modelId="{D79B1DA8-4D87-47B3-8EF6-246BC77772C7}" type="presParOf" srcId="{EF5638B7-6B7B-45DD-A954-FB75D392EE1E}" destId="{A8DEBE05-E92A-4141-AF7A-F9AAE69529AD}" srcOrd="1" destOrd="0" presId="urn:microsoft.com/office/officeart/2005/8/layout/default"/>
    <dgm:cxn modelId="{DF29D675-3364-4E79-9F59-148E5A1905C3}" type="presParOf" srcId="{EF5638B7-6B7B-45DD-A954-FB75D392EE1E}" destId="{427E7BB9-3C78-42CC-B90E-EC2703D97183}" srcOrd="2" destOrd="0" presId="urn:microsoft.com/office/officeart/2005/8/layout/default"/>
    <dgm:cxn modelId="{7DAD06E0-D7FD-4283-B354-58BD1D7E5711}" type="presParOf" srcId="{EF5638B7-6B7B-45DD-A954-FB75D392EE1E}" destId="{B72D5AA8-5EB2-4118-A975-48EABEF3400C}" srcOrd="3" destOrd="0" presId="urn:microsoft.com/office/officeart/2005/8/layout/default"/>
    <dgm:cxn modelId="{A3DCB54A-E4A9-4CBD-977D-3CB834B74243}" type="presParOf" srcId="{EF5638B7-6B7B-45DD-A954-FB75D392EE1E}" destId="{841B06DB-43FC-4CD5-8651-960C36DAA06C}" srcOrd="4" destOrd="0" presId="urn:microsoft.com/office/officeart/2005/8/layout/default"/>
    <dgm:cxn modelId="{ECC560C0-EE75-4DD3-B0BB-7751E0149499}" type="presParOf" srcId="{EF5638B7-6B7B-45DD-A954-FB75D392EE1E}" destId="{D385EEDC-A16F-41B1-954E-988F919F2F3C}" srcOrd="5" destOrd="0" presId="urn:microsoft.com/office/officeart/2005/8/layout/default"/>
    <dgm:cxn modelId="{8E1E8081-623B-4C73-B6DC-7571834FB14F}" type="presParOf" srcId="{EF5638B7-6B7B-45DD-A954-FB75D392EE1E}" destId="{9E0EF001-75EB-4A1D-BAFC-544DF3E96138}" srcOrd="6" destOrd="0" presId="urn:microsoft.com/office/officeart/2005/8/layout/default"/>
    <dgm:cxn modelId="{64371F12-DB9B-43E8-9B5A-9C7DA9C2F25F}" type="presParOf" srcId="{EF5638B7-6B7B-45DD-A954-FB75D392EE1E}" destId="{85EE6305-D325-46BC-9959-CECA8E56D063}" srcOrd="7" destOrd="0" presId="urn:microsoft.com/office/officeart/2005/8/layout/default"/>
    <dgm:cxn modelId="{1777234B-E9D2-4BB7-8A55-A04ED96AF8CD}" type="presParOf" srcId="{EF5638B7-6B7B-45DD-A954-FB75D392EE1E}" destId="{897EB786-78E7-4F4B-AFA7-995125761808}" srcOrd="8" destOrd="0" presId="urn:microsoft.com/office/officeart/2005/8/layout/default"/>
    <dgm:cxn modelId="{0A6177F4-DCC4-4099-B60A-DC2119B8A60B}" type="presParOf" srcId="{EF5638B7-6B7B-45DD-A954-FB75D392EE1E}" destId="{3D851FBA-F3E4-4EFD-927E-BB203F60E318}" srcOrd="9" destOrd="0" presId="urn:microsoft.com/office/officeart/2005/8/layout/default"/>
    <dgm:cxn modelId="{FE79DE36-198A-47C4-8475-2E09DC35016F}" type="presParOf" srcId="{EF5638B7-6B7B-45DD-A954-FB75D392EE1E}" destId="{F4F2BCFB-6020-41AB-9FF5-71E790DDC63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42D6F2-F4EB-45EC-AFAA-CB4790C5B877}">
      <dsp:nvSpPr>
        <dsp:cNvPr id="0" name=""/>
        <dsp:cNvSpPr/>
      </dsp:nvSpPr>
      <dsp:spPr>
        <a:xfrm>
          <a:off x="687920" y="243"/>
          <a:ext cx="2627475" cy="157648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PE is on a </a:t>
          </a:r>
          <a:r>
            <a:rPr lang="en-US" sz="1800" kern="1200" dirty="0" smtClean="0"/>
            <a:t>Wednesday.</a:t>
          </a:r>
          <a:endParaRPr lang="en-US" sz="1800" kern="1200" dirty="0"/>
        </a:p>
      </dsp:txBody>
      <dsp:txXfrm>
        <a:off x="687920" y="243"/>
        <a:ext cx="2627475" cy="1576485"/>
      </dsp:txXfrm>
    </dsp:sp>
    <dsp:sp modelId="{427E7BB9-3C78-42CC-B90E-EC2703D97183}">
      <dsp:nvSpPr>
        <dsp:cNvPr id="0" name=""/>
        <dsp:cNvSpPr/>
      </dsp:nvSpPr>
      <dsp:spPr>
        <a:xfrm>
          <a:off x="3578143" y="243"/>
          <a:ext cx="2627475" cy="1576485"/>
        </a:xfrm>
        <a:prstGeom prst="rect">
          <a:avLst/>
        </a:prstGeom>
        <a:solidFill>
          <a:schemeClr val="accent2">
            <a:hueOff val="22688"/>
            <a:satOff val="2608"/>
            <a:lumOff val="-2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Children </a:t>
          </a:r>
          <a:r>
            <a:rPr lang="en-US" sz="1800" kern="1200" dirty="0" smtClean="0"/>
            <a:t>come to school in their PE kit. </a:t>
          </a:r>
          <a:endParaRPr lang="en-US" sz="1800" kern="1200" dirty="0"/>
        </a:p>
      </dsp:txBody>
      <dsp:txXfrm>
        <a:off x="3578143" y="243"/>
        <a:ext cx="2627475" cy="1576485"/>
      </dsp:txXfrm>
    </dsp:sp>
    <dsp:sp modelId="{841B06DB-43FC-4CD5-8651-960C36DAA06C}">
      <dsp:nvSpPr>
        <dsp:cNvPr id="0" name=""/>
        <dsp:cNvSpPr/>
      </dsp:nvSpPr>
      <dsp:spPr>
        <a:xfrm>
          <a:off x="6468366" y="243"/>
          <a:ext cx="2627475" cy="1576485"/>
        </a:xfrm>
        <a:prstGeom prst="rect">
          <a:avLst/>
        </a:prstGeom>
        <a:solidFill>
          <a:schemeClr val="accent2">
            <a:hueOff val="45376"/>
            <a:satOff val="5216"/>
            <a:lumOff val="-4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/>
            <a:t>Earrings must be removed.</a:t>
          </a:r>
        </a:p>
      </dsp:txBody>
      <dsp:txXfrm>
        <a:off x="6468366" y="243"/>
        <a:ext cx="2627475" cy="1576485"/>
      </dsp:txXfrm>
    </dsp:sp>
    <dsp:sp modelId="{9E0EF001-75EB-4A1D-BAFC-544DF3E96138}">
      <dsp:nvSpPr>
        <dsp:cNvPr id="0" name=""/>
        <dsp:cNvSpPr/>
      </dsp:nvSpPr>
      <dsp:spPr>
        <a:xfrm>
          <a:off x="687920" y="1839476"/>
          <a:ext cx="2627475" cy="1576485"/>
        </a:xfrm>
        <a:prstGeom prst="rect">
          <a:avLst/>
        </a:prstGeom>
        <a:solidFill>
          <a:schemeClr val="accent2">
            <a:hueOff val="68064"/>
            <a:satOff val="7823"/>
            <a:lumOff val="-623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Forest School is on a </a:t>
          </a:r>
          <a:r>
            <a:rPr lang="en-US" sz="1800" kern="1200" dirty="0" smtClean="0"/>
            <a:t>Friday.</a:t>
          </a:r>
          <a:endParaRPr lang="en-US" sz="1800" kern="1200" dirty="0"/>
        </a:p>
      </dsp:txBody>
      <dsp:txXfrm>
        <a:off x="687920" y="1839476"/>
        <a:ext cx="2627475" cy="1576485"/>
      </dsp:txXfrm>
    </dsp:sp>
    <dsp:sp modelId="{897EB786-78E7-4F4B-AFA7-995125761808}">
      <dsp:nvSpPr>
        <dsp:cNvPr id="0" name=""/>
        <dsp:cNvSpPr/>
      </dsp:nvSpPr>
      <dsp:spPr>
        <a:xfrm>
          <a:off x="3578143" y="1839476"/>
          <a:ext cx="2627475" cy="1576485"/>
        </a:xfrm>
        <a:prstGeom prst="rect">
          <a:avLst/>
        </a:prstGeom>
        <a:solidFill>
          <a:schemeClr val="accent2">
            <a:hueOff val="90751"/>
            <a:satOff val="10431"/>
            <a:lumOff val="-8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Please provide waterproof jackets and trousers for children to wear over their school uniforms for outdoor learning. </a:t>
          </a:r>
        </a:p>
      </dsp:txBody>
      <dsp:txXfrm>
        <a:off x="3578143" y="1839476"/>
        <a:ext cx="2627475" cy="1576485"/>
      </dsp:txXfrm>
    </dsp:sp>
    <dsp:sp modelId="{F4F2BCFB-6020-41AB-9FF5-71E790DDC635}">
      <dsp:nvSpPr>
        <dsp:cNvPr id="0" name=""/>
        <dsp:cNvSpPr/>
      </dsp:nvSpPr>
      <dsp:spPr>
        <a:xfrm>
          <a:off x="6468366" y="1839476"/>
          <a:ext cx="2627475" cy="1576485"/>
        </a:xfrm>
        <a:prstGeom prst="rect">
          <a:avLst/>
        </a:prstGeom>
        <a:solidFill>
          <a:schemeClr val="accent2">
            <a:hueOff val="113439"/>
            <a:satOff val="13039"/>
            <a:lumOff val="-1039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/>
            <a:t>If your child does not already have wellies in school, please send some in.</a:t>
          </a:r>
        </a:p>
      </dsp:txBody>
      <dsp:txXfrm>
        <a:off x="6468366" y="1839476"/>
        <a:ext cx="2627475" cy="15764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45824C-7A70-4BE2-A0EF-1A209CD2243D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8F2B49-6287-4AD4-A814-C809747AA7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3130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8F2B49-6287-4AD4-A814-C809747AA7E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06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8F2B49-6287-4AD4-A814-C809747AA7E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602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NJ- emphasize we teach both curriculums.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8F2B49-6287-4AD4-A814-C809747AA7E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33220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8F2B49-6287-4AD4-A814-C809747AA7E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555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KT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8F2B49-6287-4AD4-A814-C809747AA7E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887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KT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8F2B49-6287-4AD4-A814-C809747AA7E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55715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LJT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8F2B49-6287-4AD4-A814-C809747AA7E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0168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C2C8B-4684-58A5-E5F6-C395AED29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4501FB-C234-B446-4C4F-EA7AA535F0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26C34A-CF86-A979-25C9-AFC7EA9D32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Developing speaking and listening is a whole school priority this year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During LEAD we will be focusing on developing communication through sharing attention, responding to what they say both verbally and non verbally, expand- turn it into a sentence and ultimately developing a two-way conversation.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88D2C8-F499-2818-C2BD-B4566F6DA5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8F2B49-6287-4AD4-A814-C809747AA7E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6033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How we are going to teach English in Sapphire Class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1 book, traditional tale or animation a week.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Learn lots of vocabulary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Develop fine motor skills through drawing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Start with mark making and develop into writing throughout the year.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Includes </a:t>
            </a:r>
            <a:r>
              <a:rPr lang="en-US" dirty="0" err="1"/>
              <a:t>maths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It allows the children to develop their imagination too.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Daily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8F2B49-6287-4AD4-A814-C809747AA7E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7654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LJT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8F2B49-6287-4AD4-A814-C809747AA7E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1461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LJT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8F2B49-6287-4AD4-A814-C809747AA7E8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3852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NJ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8F2B49-6287-4AD4-A814-C809747AA7E8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3398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Please let us know if your child has sustained an injury at home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Communication- about progress parent’s evenings, end of year report. If we have any concerns we will contact you- assume no news is good news! If you have any questions we are available at the end of the day.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8F2B49-6287-4AD4-A814-C809747AA7E8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9947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8F2B49-6287-4AD4-A814-C809747AA7E8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897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365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379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A4B53A7-3209-46A6-9454-F38EAC8F11E7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3519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717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19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234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570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273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458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503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6A4B53A7-3209-46A6-9454-F38EAC8F11E7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909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8953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light streaks on a black background">
            <a:extLst>
              <a:ext uri="{FF2B5EF4-FFF2-40B4-BE49-F238E27FC236}">
                <a16:creationId xmlns:a16="http://schemas.microsoft.com/office/drawing/2014/main" id="{3E822185-327B-7C0E-0CC9-29081E2C25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 amt="65000"/>
          </a:blip>
          <a:srcRect l="1988" r="32235"/>
          <a:stretch/>
        </p:blipFill>
        <p:spPr>
          <a:xfrm>
            <a:off x="0" y="0"/>
            <a:ext cx="6095980" cy="6857990"/>
          </a:xfrm>
          <a:prstGeom prst="rect">
            <a:avLst/>
          </a:prstGeom>
          <a:solidFill>
            <a:srgbClr val="003399"/>
          </a:solidFill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D17710A-2F80-4323-9D32-014D946852E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2059012"/>
            <a:ext cx="12188952" cy="1828800"/>
          </a:xfrm>
          <a:prstGeom prst="rect">
            <a:avLst/>
          </a:prstGeom>
          <a:solidFill>
            <a:schemeClr val="tx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88D842-068F-3C1B-3824-E11F531814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59" y="2194560"/>
            <a:ext cx="11471565" cy="173934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Welcome to </a:t>
            </a:r>
            <a:br>
              <a:rPr lang="en-US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ASH AND BEECH Class</a:t>
            </a:r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78E51B-A0AD-CABF-646D-2D0C6BF5BB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>
                <a:solidFill>
                  <a:srgbClr val="FFFF99"/>
                </a:solidFill>
              </a:rPr>
              <a:t>Curriculum Meeting</a:t>
            </a:r>
            <a:endParaRPr lang="en-US" sz="3600" dirty="0">
              <a:solidFill>
                <a:srgbClr val="FFFF99"/>
              </a:solidFill>
            </a:endParaRPr>
          </a:p>
          <a:p>
            <a:pPr algn="l"/>
            <a:r>
              <a:rPr lang="en-US" sz="3600" dirty="0">
                <a:solidFill>
                  <a:srgbClr val="FFFF99"/>
                </a:solidFill>
              </a:rPr>
              <a:t> September </a:t>
            </a:r>
            <a:r>
              <a:rPr lang="en-US" sz="3600" dirty="0" smtClean="0">
                <a:solidFill>
                  <a:srgbClr val="FFFF99"/>
                </a:solidFill>
              </a:rPr>
              <a:t>2026</a:t>
            </a:r>
            <a:endParaRPr lang="en-GB" sz="3600" dirty="0">
              <a:solidFill>
                <a:srgbClr val="FFFF99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BDEADD-CD87-23F7-3FC8-621276BF3D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4423" y="216358"/>
            <a:ext cx="2793234" cy="1581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434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8F2F2-C523-1889-7E35-B6A75C39A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Meet the team</a:t>
            </a:r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12563D5-2BFB-4A7C-3B88-C568F6881F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8" b="24232"/>
          <a:stretch/>
        </p:blipFill>
        <p:spPr bwMode="auto">
          <a:xfrm>
            <a:off x="3985983" y="1887679"/>
            <a:ext cx="1653894" cy="1627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3" name="Text Box 8">
            <a:extLst>
              <a:ext uri="{FF2B5EF4-FFF2-40B4-BE49-F238E27FC236}">
                <a16:creationId xmlns:a16="http://schemas.microsoft.com/office/drawing/2014/main" id="{D73B33E6-D41E-3EDC-A8E3-9BC61779E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5983" y="3609770"/>
            <a:ext cx="1653894" cy="4230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assoonPrimaryInfant" charset="0"/>
              </a:rPr>
              <a:t>Mrs Todd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 Box 8">
            <a:extLst>
              <a:ext uri="{FF2B5EF4-FFF2-40B4-BE49-F238E27FC236}">
                <a16:creationId xmlns:a16="http://schemas.microsoft.com/office/drawing/2014/main" id="{5635BE56-CB8C-8E2B-F0C7-A4BB435B57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9715" y="3609771"/>
            <a:ext cx="1653894" cy="42307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assoonPrimaryInfant" charset="0"/>
              </a:rPr>
              <a:t>Mrs Tierney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8">
            <a:extLst>
              <a:ext uri="{FF2B5EF4-FFF2-40B4-BE49-F238E27FC236}">
                <a16:creationId xmlns:a16="http://schemas.microsoft.com/office/drawing/2014/main" id="{5162CDC2-7C22-EE67-7069-495EB66F4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7310" y="6348942"/>
            <a:ext cx="1401939" cy="4230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assoonPrimaryInfant" charset="0"/>
              </a:rPr>
              <a:t>Mrs </a:t>
            </a: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assoonPrimaryInfant" charset="0"/>
              </a:rPr>
              <a:t>Webb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EAB7F599-3553-60A3-1281-CC36F3A49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8057" y="6340757"/>
            <a:ext cx="1248403" cy="41925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assoonPrimaryInfant" charset="0"/>
              </a:rPr>
              <a:t>Mrs </a:t>
            </a: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assoonPrimaryInfant" charset="0"/>
              </a:rPr>
              <a:t>Hill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AC73C7C7-C7B4-CD76-E39A-E4C7FA28E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20423" y="6342666"/>
            <a:ext cx="1463797" cy="42925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assoonPrimaryInfant" charset="0"/>
              </a:rPr>
              <a:t>Mrs </a:t>
            </a: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assoonPrimaryInfant" charset="0"/>
              </a:rPr>
              <a:t>Mallon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6E9BC5B-FC81-6827-CDA0-6106588B56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9716" y="1887679"/>
            <a:ext cx="1653894" cy="1581995"/>
          </a:xfrm>
          <a:prstGeom prst="rect">
            <a:avLst/>
          </a:prstGeom>
        </p:spPr>
      </p:pic>
      <p:sp>
        <p:nvSpPr>
          <p:cNvPr id="16" name="Text Box 8">
            <a:extLst>
              <a:ext uri="{FF2B5EF4-FFF2-40B4-BE49-F238E27FC236}">
                <a16:creationId xmlns:a16="http://schemas.microsoft.com/office/drawing/2014/main" id="{AC73C7C7-C7B4-CD76-E39A-E4C7FA28E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4608" y="6366021"/>
            <a:ext cx="1653894" cy="41298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000" dirty="0" smtClean="0">
                <a:solidFill>
                  <a:srgbClr val="000000"/>
                </a:solidFill>
                <a:latin typeface="SassoonPrimaryInfant" charset="0"/>
              </a:rPr>
              <a:t>Miss Marney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Text Box 8">
            <a:extLst>
              <a:ext uri="{FF2B5EF4-FFF2-40B4-BE49-F238E27FC236}">
                <a16:creationId xmlns:a16="http://schemas.microsoft.com/office/drawing/2014/main" id="{5162CDC2-7C22-EE67-7069-495EB66F4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7721" y="6353130"/>
            <a:ext cx="1653894" cy="4230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assoonPrimaryInfant" charset="0"/>
              </a:rPr>
              <a:t>Mrs </a:t>
            </a:r>
            <a:r>
              <a:rPr kumimoji="0" lang="en-GB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SassoonPrimaryInfant" charset="0"/>
              </a:rPr>
              <a:t>Nekkanti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Text Box 8">
            <a:extLst>
              <a:ext uri="{FF2B5EF4-FFF2-40B4-BE49-F238E27FC236}">
                <a16:creationId xmlns:a16="http://schemas.microsoft.com/office/drawing/2014/main" id="{AC73C7C7-C7B4-CD76-E39A-E4C7FA28E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720" y="6366021"/>
            <a:ext cx="1358627" cy="46388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000" dirty="0" smtClean="0">
                <a:solidFill>
                  <a:srgbClr val="000000"/>
                </a:solidFill>
                <a:latin typeface="SassoonPrimaryInfant" charset="0"/>
              </a:rPr>
              <a:t>Mrs Smith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 Box 8">
            <a:extLst>
              <a:ext uri="{FF2B5EF4-FFF2-40B4-BE49-F238E27FC236}">
                <a16:creationId xmlns:a16="http://schemas.microsoft.com/office/drawing/2014/main" id="{EAB7F599-3553-60A3-1281-CC36F3A49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69051" y="6344574"/>
            <a:ext cx="1391295" cy="41734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assoonPrimaryInfant" charset="0"/>
              </a:rPr>
              <a:t>Mrs </a:t>
            </a:r>
            <a:r>
              <a:rPr lang="en-GB" altLang="en-US" sz="2000" dirty="0" smtClean="0">
                <a:solidFill>
                  <a:srgbClr val="000000"/>
                </a:solidFill>
                <a:latin typeface="SassoonPrimaryInfant" charset="0"/>
              </a:rPr>
              <a:t>Moore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45" y="2062266"/>
            <a:ext cx="2532890" cy="24487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5309" y="2062266"/>
            <a:ext cx="2457614" cy="2448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69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8F2F2-C523-1889-7E35-B6A75C39A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Our CURRICULUM:</a:t>
            </a:r>
            <a:endParaRPr lang="en-GB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D6909AF-CB35-F39F-0BDF-928726F0F2FE}"/>
              </a:ext>
            </a:extLst>
          </p:cNvPr>
          <p:cNvSpPr txBox="1">
            <a:spLocks/>
          </p:cNvSpPr>
          <p:nvPr/>
        </p:nvSpPr>
        <p:spPr>
          <a:xfrm>
            <a:off x="714375" y="2150621"/>
            <a:ext cx="10276713" cy="4012054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Char char="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86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46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71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9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06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5400" dirty="0"/>
              <a:t>Early Years Foundation Stage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5400" dirty="0"/>
              <a:t>National Curriculum- Key Stage 1</a:t>
            </a:r>
          </a:p>
        </p:txBody>
      </p:sp>
    </p:spTree>
    <p:extLst>
      <p:ext uri="{BB962C8B-B14F-4D97-AF65-F5344CB8AC3E}">
        <p14:creationId xmlns:p14="http://schemas.microsoft.com/office/powerpoint/2010/main" val="300960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8F2F2-C523-1889-7E35-B6A75C39A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Classroom rules</a:t>
            </a:r>
            <a:endParaRPr lang="en-GB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D6909AF-CB35-F39F-0BDF-928726F0F2FE}"/>
              </a:ext>
            </a:extLst>
          </p:cNvPr>
          <p:cNvSpPr txBox="1">
            <a:spLocks/>
          </p:cNvSpPr>
          <p:nvPr/>
        </p:nvSpPr>
        <p:spPr>
          <a:xfrm>
            <a:off x="714375" y="2150621"/>
            <a:ext cx="10276713" cy="4012054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Char char="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86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46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71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9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06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4000" dirty="0"/>
              <a:t>We are kind and help each other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4000" dirty="0"/>
              <a:t>We work hard and we try our best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4000" dirty="0"/>
              <a:t>We listen to each other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4000" dirty="0"/>
              <a:t>We treat people how we want to be treated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4000" dirty="0"/>
              <a:t>We acknowledge our mistakes and learn from them. </a:t>
            </a:r>
          </a:p>
        </p:txBody>
      </p:sp>
    </p:spTree>
    <p:extLst>
      <p:ext uri="{BB962C8B-B14F-4D97-AF65-F5344CB8AC3E}">
        <p14:creationId xmlns:p14="http://schemas.microsoft.com/office/powerpoint/2010/main" val="395010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8F2F2-C523-1889-7E35-B6A75C39A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This year:</a:t>
            </a:r>
            <a:endParaRPr lang="en-GB" dirty="0"/>
          </a:p>
        </p:txBody>
      </p:sp>
      <p:sp>
        <p:nvSpPr>
          <p:cNvPr id="3" name="AutoShape 2" descr="Image result for CHIKD CLIP 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95"/>
          <a:stretch/>
        </p:blipFill>
        <p:spPr>
          <a:xfrm>
            <a:off x="120447" y="1930514"/>
            <a:ext cx="3184386" cy="1965214"/>
          </a:xfrm>
          <a:prstGeom prst="rect">
            <a:avLst/>
          </a:prstGeom>
        </p:spPr>
      </p:pic>
      <p:sp>
        <p:nvSpPr>
          <p:cNvPr id="12" name="AutoShape 4" descr="Image result for ARCTIC CLIP AR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8311" y="1939281"/>
            <a:ext cx="2938728" cy="195644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677" y="4423204"/>
            <a:ext cx="4247373" cy="178636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4347754"/>
            <a:ext cx="2996858" cy="222150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6416" y="4361125"/>
            <a:ext cx="2774810" cy="229271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517" y="1918590"/>
            <a:ext cx="3290533" cy="219538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319237" y="3688765"/>
            <a:ext cx="2202904" cy="550864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600" b="1" dirty="0" smtClean="0">
                <a:solidFill>
                  <a:srgbClr val="336600"/>
                </a:solidFill>
                <a:effectLst/>
                <a:latin typeface="Felix Titling" panose="04060505060202020A04" pitchFamily="82" charset="0"/>
                <a:ea typeface="Felix Titling" panose="04060505060202020A04" pitchFamily="82" charset="0"/>
                <a:cs typeface="Felix Titling" panose="04060505060202020A04" pitchFamily="82" charset="0"/>
              </a:rPr>
              <a:t>dinosaurs</a:t>
            </a:r>
            <a:endParaRPr lang="en-GB" sz="1100" dirty="0">
              <a:solidFill>
                <a:srgbClr val="3366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</p:txBody>
      </p:sp>
      <p:sp>
        <p:nvSpPr>
          <p:cNvPr id="5" name="Rectangle 4"/>
          <p:cNvSpPr/>
          <p:nvPr/>
        </p:nvSpPr>
        <p:spPr>
          <a:xfrm>
            <a:off x="612775" y="3563112"/>
            <a:ext cx="2133213" cy="550864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600" b="1" dirty="0">
                <a:solidFill>
                  <a:srgbClr val="C00000"/>
                </a:solidFill>
                <a:effectLst/>
                <a:latin typeface="Felix Titling" panose="04060505060202020A04" pitchFamily="82" charset="0"/>
                <a:ea typeface="Felix Titling" panose="04060505060202020A04" pitchFamily="82" charset="0"/>
                <a:cs typeface="Felix Titling" panose="04060505060202020A04" pitchFamily="82" charset="0"/>
              </a:rPr>
              <a:t>This is me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</p:txBody>
      </p:sp>
      <p:sp>
        <p:nvSpPr>
          <p:cNvPr id="6" name="Rectangle 5"/>
          <p:cNvSpPr/>
          <p:nvPr/>
        </p:nvSpPr>
        <p:spPr>
          <a:xfrm>
            <a:off x="4562359" y="3615894"/>
            <a:ext cx="2940507" cy="540703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6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Felix Titling" panose="04060505060202020A04" pitchFamily="82" charset="0"/>
                <a:ea typeface="Felix Titling" panose="04060505060202020A04" pitchFamily="82" charset="0"/>
                <a:cs typeface="Felix Titling" panose="04060505060202020A04" pitchFamily="82" charset="0"/>
              </a:rPr>
              <a:t>Frozen planet</a:t>
            </a:r>
            <a:endParaRPr lang="en-GB" sz="1100" dirty="0">
              <a:solidFill>
                <a:schemeClr val="tx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</p:txBody>
      </p:sp>
      <p:sp>
        <p:nvSpPr>
          <p:cNvPr id="9" name="Rectangle 8"/>
          <p:cNvSpPr/>
          <p:nvPr/>
        </p:nvSpPr>
        <p:spPr>
          <a:xfrm>
            <a:off x="4001443" y="6102976"/>
            <a:ext cx="4053840" cy="550864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600" b="1" dirty="0" smtClean="0">
                <a:solidFill>
                  <a:srgbClr val="92D050"/>
                </a:solidFill>
                <a:effectLst/>
                <a:latin typeface="Felix Titling" panose="04060505060202020A04" pitchFamily="82" charset="0"/>
                <a:ea typeface="Felix Titling" panose="04060505060202020A04" pitchFamily="82" charset="0"/>
                <a:cs typeface="Felix Titling" panose="04060505060202020A04" pitchFamily="82" charset="0"/>
              </a:rPr>
              <a:t>PEOPLE WHO HELP US</a:t>
            </a:r>
            <a:endParaRPr lang="en-GB" sz="1100" dirty="0">
              <a:solidFill>
                <a:srgbClr val="92D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</p:txBody>
      </p:sp>
      <p:sp>
        <p:nvSpPr>
          <p:cNvPr id="8" name="Rectangle 7"/>
          <p:cNvSpPr/>
          <p:nvPr/>
        </p:nvSpPr>
        <p:spPr>
          <a:xfrm>
            <a:off x="739797" y="6191062"/>
            <a:ext cx="2133213" cy="550864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600" b="1" dirty="0" smtClean="0">
                <a:solidFill>
                  <a:srgbClr val="FF6600"/>
                </a:solidFill>
                <a:effectLst/>
                <a:latin typeface="Felix Titling" panose="04060505060202020A04" pitchFamily="82" charset="0"/>
                <a:ea typeface="Felix Titling" panose="04060505060202020A04" pitchFamily="82" charset="0"/>
                <a:cs typeface="Felix Titling" panose="04060505060202020A04" pitchFamily="82" charset="0"/>
              </a:rPr>
              <a:t>FARMS</a:t>
            </a:r>
            <a:endParaRPr lang="en-GB" sz="1100" dirty="0">
              <a:solidFill>
                <a:srgbClr val="FF66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</p:txBody>
      </p:sp>
      <p:sp>
        <p:nvSpPr>
          <p:cNvPr id="10" name="Rectangle 9"/>
          <p:cNvSpPr/>
          <p:nvPr/>
        </p:nvSpPr>
        <p:spPr>
          <a:xfrm>
            <a:off x="9319237" y="6191062"/>
            <a:ext cx="1915162" cy="550864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600" b="1" dirty="0" smtClean="0">
                <a:solidFill>
                  <a:srgbClr val="FF0066"/>
                </a:solidFill>
                <a:effectLst/>
                <a:latin typeface="Felix Titling" panose="04060505060202020A04" pitchFamily="82" charset="0"/>
                <a:ea typeface="Felix Titling" panose="04060505060202020A04" pitchFamily="82" charset="0"/>
                <a:cs typeface="Felix Titling" panose="04060505060202020A04" pitchFamily="82" charset="0"/>
              </a:rPr>
              <a:t>CASTLES</a:t>
            </a:r>
            <a:endParaRPr lang="en-GB" sz="1100" dirty="0">
              <a:solidFill>
                <a:srgbClr val="FF0066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00260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157A8-DD84-D9B9-C568-E44AE9D40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3960" y="79895"/>
            <a:ext cx="9784080" cy="1508760"/>
          </a:xfrm>
        </p:spPr>
        <p:txBody>
          <a:bodyPr/>
          <a:lstStyle/>
          <a:p>
            <a:pPr algn="ctr"/>
            <a:r>
              <a:rPr lang="en-US" dirty="0"/>
              <a:t>An example week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754" y="1050186"/>
            <a:ext cx="8603766" cy="592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37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556676-927A-23A9-8128-8616DE395B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766574" cy="342900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We follow </a:t>
            </a:r>
            <a:r>
              <a:rPr lang="en-US" sz="2400" dirty="0" smtClean="0"/>
              <a:t>‘Essential Letters and Sounds.’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All </a:t>
            </a:r>
            <a:r>
              <a:rPr lang="en-US" sz="2400" dirty="0"/>
              <a:t>children do Phonics every day.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Workshop- 2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October 2026 at 9.15am. For Reception Parents</a:t>
            </a:r>
            <a:endParaRPr lang="en-US" sz="24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2495F71-4982-81A8-8AF0-EFBB72EA0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/>
          <a:lstStyle/>
          <a:p>
            <a:pPr algn="ctr"/>
            <a:r>
              <a:rPr lang="en-US" dirty="0"/>
              <a:t>Phonics</a:t>
            </a:r>
            <a:endParaRPr lang="en-GB" dirty="0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9" b="89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8139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07495C-D4D7-6BB4-D5C6-54A3CD4E4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F9F5EB8-AB42-47FD-8F4A-176C0A4B1B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2059012"/>
            <a:ext cx="12188952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3AE79A-6B95-44C3-B0A5-80E2F3E6060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0358" y="0"/>
            <a:ext cx="465164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49FE10-080D-48D7-80FF-9A64D270AD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551" y="2054942"/>
            <a:ext cx="4657449" cy="18287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E1DC8A-731C-9347-01D3-47EC7168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06" y="2194560"/>
            <a:ext cx="4001729" cy="17393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4800" spc="150" dirty="0">
                <a:solidFill>
                  <a:schemeClr val="tx2"/>
                </a:solidFill>
              </a:rPr>
              <a:t>GOOD TALKING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A9E987-6859-4A62-922F-51B47D50D79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4035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00F863-136F-B654-C7DC-12A698291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30905"/>
            <a:ext cx="7476338" cy="528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8381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0D1E9-4FD8-9543-592C-76CE50490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DRAWING CLUB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00C857-6BAC-0ED4-5FB4-04B4290B0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922" y="1721816"/>
            <a:ext cx="8094073" cy="456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77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09C4E-E395-A867-39AF-2B25A498F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Physical activities</a:t>
            </a:r>
            <a:endParaRPr lang="en-GB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8872BE3-8A59-8F95-3734-018025498B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7275572"/>
              </p:ext>
            </p:extLst>
          </p:nvPr>
        </p:nvGraphicFramePr>
        <p:xfrm>
          <a:off x="1203325" y="2476595"/>
          <a:ext cx="9783763" cy="3416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2224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737512E-4B24-4BB8-A916-209EB41C080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2B304C-7D4B-9DDA-A1C7-45FFFB6C0207}"/>
              </a:ext>
            </a:extLst>
          </p:cNvPr>
          <p:cNvSpPr txBox="1"/>
          <p:nvPr/>
        </p:nvSpPr>
        <p:spPr>
          <a:xfrm>
            <a:off x="634277" y="2011680"/>
            <a:ext cx="3676678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"/>
            </a:pPr>
            <a:r>
              <a:rPr lang="en-US" dirty="0"/>
              <a:t>We will communicate with you about things that are happening in class via </a:t>
            </a:r>
            <a:r>
              <a:rPr lang="en-US" dirty="0" smtClean="0"/>
              <a:t>Class Dojo.</a:t>
            </a:r>
            <a:endParaRPr lang="en-US" dirty="0"/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"/>
            </a:pPr>
            <a:endParaRPr lang="en-US" dirty="0"/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"/>
            </a:pPr>
            <a:r>
              <a:rPr lang="en-US" dirty="0"/>
              <a:t>Make sure your account has been activated. 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"/>
            </a:pPr>
            <a:endParaRPr lang="en-US" dirty="0"/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"/>
            </a:pPr>
            <a:r>
              <a:rPr lang="en-US" dirty="0"/>
              <a:t>Please post some of the exciting things that you have been doing at home for us to </a:t>
            </a:r>
            <a:r>
              <a:rPr lang="en-US" dirty="0" smtClean="0"/>
              <a:t>see in the chat.</a:t>
            </a: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"/>
            </a:pPr>
            <a:endParaRPr lang="en-US" dirty="0"/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"/>
            </a:pPr>
            <a:r>
              <a:rPr lang="en-US" dirty="0" smtClean="0"/>
              <a:t>Home learning…</a:t>
            </a:r>
            <a:endParaRPr lang="en-US" dirty="0"/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"/>
            </a:pP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8A1B5F4-AD1E-4481-8005-96A48FE996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5190" y="0"/>
            <a:ext cx="756681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45" y="428363"/>
            <a:ext cx="2829755" cy="15102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402" y="752661"/>
            <a:ext cx="7505793" cy="535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24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69BD1-8829-AA5B-0985-C98FB9BF8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Statutory assessments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AE825-0870-394B-239A-5CB33979E51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Reception Baseline Assessment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Early Years Foundation Stage Profile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E91AAE-F94D-DAE1-0D46-F79E5C112DC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Year 1 Phonics Screening Check</a:t>
            </a:r>
            <a:endParaRPr lang="en-GB" dirty="0"/>
          </a:p>
        </p:txBody>
      </p:sp>
      <p:pic>
        <p:nvPicPr>
          <p:cNvPr id="5126" name="Picture 6" descr="See the source image">
            <a:extLst>
              <a:ext uri="{FF2B5EF4-FFF2-40B4-BE49-F238E27FC236}">
                <a16:creationId xmlns:a16="http://schemas.microsoft.com/office/drawing/2014/main" id="{E11CD042-F698-4A4F-6C95-B6886C300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52" y="2568683"/>
            <a:ext cx="4437609" cy="2958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See the source image">
            <a:extLst>
              <a:ext uri="{FF2B5EF4-FFF2-40B4-BE49-F238E27FC236}">
                <a16:creationId xmlns:a16="http://schemas.microsoft.com/office/drawing/2014/main" id="{3AC56491-FB59-24AB-2E1C-0FC21FD27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939" y="2491960"/>
            <a:ext cx="2973579" cy="4206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25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69BD1-8829-AA5B-0985-C98FB9BF8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Things to note…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AE825-0870-394B-239A-5CB33979E5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05343" y="2011680"/>
            <a:ext cx="8047713" cy="420624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Wellies</a:t>
            </a:r>
            <a:endParaRPr lang="en-US" sz="2800" dirty="0"/>
          </a:p>
          <a:p>
            <a:r>
              <a:rPr lang="en-US" sz="2800" dirty="0" smtClean="0"/>
              <a:t>Coats/Jackets/Jumpers- independence</a:t>
            </a:r>
            <a:endParaRPr lang="en-US" sz="2800" dirty="0"/>
          </a:p>
          <a:p>
            <a:r>
              <a:rPr lang="en-US" sz="2800" dirty="0"/>
              <a:t>Name all items of clothing</a:t>
            </a:r>
          </a:p>
          <a:p>
            <a:r>
              <a:rPr lang="en-US" sz="2800" dirty="0"/>
              <a:t>Pre existing injuries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582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9F5EB8-AB42-47FD-8F4A-176C0A4B1B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2059012"/>
            <a:ext cx="12188952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3AE79A-6B95-44C3-B0A5-80E2F3E6060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0358" y="0"/>
            <a:ext cx="465164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49FE10-080D-48D7-80FF-9A64D270AD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551" y="2054942"/>
            <a:ext cx="4657449" cy="18287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F69BD1-8829-AA5B-0985-C98FB9BF8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06" y="2194560"/>
            <a:ext cx="4001729" cy="17393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4800" spc="150">
                <a:solidFill>
                  <a:schemeClr val="tx2"/>
                </a:solidFill>
              </a:rPr>
              <a:t>Any questions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A9E987-6859-4A62-922F-51B47D50D79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4035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Graphic 5" descr="Help">
            <a:extLst>
              <a:ext uri="{FF2B5EF4-FFF2-40B4-BE49-F238E27FC236}">
                <a16:creationId xmlns:a16="http://schemas.microsoft.com/office/drawing/2014/main" id="{72A327A3-557F-590E-E25A-2F5D2CC67B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7632" y="598634"/>
            <a:ext cx="5619286" cy="561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828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1112</TotalTime>
  <Words>478</Words>
  <Application>Microsoft Office PowerPoint</Application>
  <PresentationFormat>Widescreen</PresentationFormat>
  <Paragraphs>129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Corbel</vt:lpstr>
      <vt:lpstr>Felix Titling</vt:lpstr>
      <vt:lpstr>SassoonPrimaryInfant</vt:lpstr>
      <vt:lpstr>Wingdings</vt:lpstr>
      <vt:lpstr>Banded</vt:lpstr>
      <vt:lpstr>Welcome to  ASH AND BEECH Class</vt:lpstr>
      <vt:lpstr>Meet the team</vt:lpstr>
      <vt:lpstr>Our CURRICULUM:</vt:lpstr>
      <vt:lpstr>Classroom rules</vt:lpstr>
      <vt:lpstr>This year:</vt:lpstr>
      <vt:lpstr>An example week</vt:lpstr>
      <vt:lpstr>Phonics</vt:lpstr>
      <vt:lpstr>GOOD TALKING</vt:lpstr>
      <vt:lpstr>DRAWING CLUB</vt:lpstr>
      <vt:lpstr>Physical activities</vt:lpstr>
      <vt:lpstr>PowerPoint Presentation</vt:lpstr>
      <vt:lpstr>Statutory assessments</vt:lpstr>
      <vt:lpstr>Things to note…</vt:lpstr>
      <vt:lpstr>Any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 Sapphire Class</dc:title>
  <dc:creator>Noor Jenkinson</dc:creator>
  <cp:lastModifiedBy>Tracy Urquhart</cp:lastModifiedBy>
  <cp:revision>25</cp:revision>
  <dcterms:created xsi:type="dcterms:W3CDTF">2022-09-13T14:29:55Z</dcterms:created>
  <dcterms:modified xsi:type="dcterms:W3CDTF">2026-10-09T11:38:02Z</dcterms:modified>
</cp:coreProperties>
</file>