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6"/>
  </p:handoutMasterIdLst>
  <p:sldIdLst>
    <p:sldId id="256" r:id="rId2"/>
    <p:sldId id="279" r:id="rId3"/>
    <p:sldId id="273" r:id="rId4"/>
    <p:sldId id="292" r:id="rId5"/>
    <p:sldId id="274" r:id="rId6"/>
    <p:sldId id="275" r:id="rId7"/>
    <p:sldId id="276" r:id="rId8"/>
    <p:sldId id="277" r:id="rId9"/>
    <p:sldId id="278" r:id="rId10"/>
    <p:sldId id="280" r:id="rId11"/>
    <p:sldId id="283" r:id="rId12"/>
    <p:sldId id="285" r:id="rId13"/>
    <p:sldId id="286" r:id="rId14"/>
    <p:sldId id="281" r:id="rId15"/>
    <p:sldId id="282" r:id="rId16"/>
    <p:sldId id="290" r:id="rId17"/>
    <p:sldId id="287" r:id="rId18"/>
    <p:sldId id="300" r:id="rId19"/>
    <p:sldId id="288" r:id="rId20"/>
    <p:sldId id="301" r:id="rId21"/>
    <p:sldId id="302" r:id="rId22"/>
    <p:sldId id="296" r:id="rId23"/>
    <p:sldId id="298" r:id="rId24"/>
    <p:sldId id="299" r:id="rId2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0D31-B2B3-4B9C-B59C-45FBE80DC09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C75D-BF92-4D60-B681-4FDCD6C64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2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EF9AC3-CC6B-4ECB-A1A5-0BC7522E9BB6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C3E600-9B5C-44C1-832B-D9868D9B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781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30691-05BE-42F3-A374-FB64ADF9BAF8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AB667-109D-4255-BCB1-C0AEF32FD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3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DD4830-9387-4D55-B344-D8A3E9319221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7C5D4B-2E64-48CA-A000-05E9A889C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B20395-21CA-497D-A4B4-D679BDD91AC7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D88DE8-C91B-4225-97C3-7BFCAD04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0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003041-83FE-4555-8A7A-82F6AB42F517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52BF7A-0E5E-40C2-B980-25204AE99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186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E2D298-E354-4B36-BC88-64F4070C6F89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AFB12-EF4F-4082-BEB5-08DA0D24A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BC0E15A-DE35-4597-82E9-3F4C76A4510B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68D722-0C5F-4445-BF65-FCCC333B2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4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BC8B77-B8AA-4A6C-8972-801D8B10A625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C264A2-BC85-495A-92E4-4F05995A5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0F9ED79-C121-4991-935D-CBA8F91B31EE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D0F50-1994-4992-9B13-8184DBEA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3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F07C71-92C3-4F1C-AB5A-39D837069499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357435-DE47-49C5-BEFF-4A91A34B6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0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CCBCD92-084C-4B6A-AA74-AE0EEBD3A7DC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2D4C96-F47B-48A4-A726-204EFA516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0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F4CAA17-F85C-4274-8199-7FA5F5F972F5}" type="datetime1">
              <a:rPr lang="en-GB" smtClean="0"/>
              <a:pPr lvl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771FA35-4B46-49EF-87F5-8167BC9C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85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familymathstoolkit.org.uk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wordsforlife.org.u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bc.co.uk/bitesize" TargetMode="External"/><Relationship Id="rId5" Type="http://schemas.openxmlformats.org/officeDocument/2006/relationships/hyperlink" Target="https://www.busythings.co.uk/play/" TargetMode="External"/><Relationship Id="rId4" Type="http://schemas.openxmlformats.org/officeDocument/2006/relationships/hyperlink" Target="https://ttrockstars.com/logi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-156526" y="548680"/>
            <a:ext cx="9409045" cy="1470025"/>
          </a:xfrm>
        </p:spPr>
        <p:txBody>
          <a:bodyPr>
            <a:noAutofit/>
          </a:bodyPr>
          <a:lstStyle/>
          <a:p>
            <a:pPr lvl="0"/>
            <a:r>
              <a:rPr lang="en-GB" sz="6000" dirty="0">
                <a:latin typeface="Back to School " panose="02000603000000000000" pitchFamily="2" charset="0"/>
              </a:rPr>
              <a:t>Year 2 Curriculum meeting </a:t>
            </a:r>
            <a:r>
              <a:rPr lang="en-GB" sz="6000" dirty="0" smtClean="0">
                <a:latin typeface="Back to School " panose="02000603000000000000" pitchFamily="2" charset="0"/>
              </a:rPr>
              <a:t>2021</a:t>
            </a:r>
            <a:endParaRPr lang="en-GB" sz="6000" dirty="0">
              <a:latin typeface="Back to School " panose="02000603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17" y="51286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P.E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613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Back to School " panose="02000603000000000000" pitchFamily="2" charset="0"/>
              </a:rPr>
              <a:t>Monday and Tuesday afternoons</a:t>
            </a:r>
            <a:br>
              <a:rPr lang="en-GB" sz="2400" dirty="0" smtClean="0">
                <a:latin typeface="Back to School " panose="02000603000000000000" pitchFamily="2" charset="0"/>
              </a:rPr>
            </a:br>
            <a:r>
              <a:rPr lang="en-GB" sz="2400" dirty="0" smtClean="0">
                <a:latin typeface="Back to School " panose="02000603000000000000" pitchFamily="2" charset="0"/>
              </a:rPr>
              <a:t/>
            </a:r>
            <a:br>
              <a:rPr lang="en-GB" sz="2400" dirty="0" smtClean="0">
                <a:latin typeface="Back to School " panose="02000603000000000000" pitchFamily="2" charset="0"/>
              </a:rPr>
            </a:br>
            <a:r>
              <a:rPr lang="en-GB" sz="2400" u="sng" dirty="0" smtClean="0">
                <a:latin typeface="Back to School " panose="02000603000000000000" pitchFamily="2" charset="0"/>
              </a:rPr>
              <a:t>PE kit</a:t>
            </a:r>
            <a:br>
              <a:rPr lang="en-GB" sz="2400" u="sng" dirty="0" smtClean="0">
                <a:latin typeface="Back to School " panose="02000603000000000000" pitchFamily="2" charset="0"/>
              </a:rPr>
            </a:br>
            <a:endParaRPr lang="en-GB" sz="2400" u="sng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Back to School " panose="02000603000000000000" pitchFamily="2" charset="0"/>
              </a:rPr>
              <a:t>Indoor PE: dark shorts and a white t-shirt.</a:t>
            </a:r>
            <a:br>
              <a:rPr lang="en-GB" sz="2400" dirty="0" smtClean="0">
                <a:latin typeface="Back to School " panose="02000603000000000000" pitchFamily="2" charset="0"/>
              </a:rPr>
            </a:br>
            <a:endParaRPr lang="en-GB" sz="24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Back to School " panose="02000603000000000000" pitchFamily="2" charset="0"/>
              </a:rPr>
              <a:t>Outdoor PE: long jogging bottoms, a white t-shirt and a black or navy jumper.</a:t>
            </a:r>
          </a:p>
          <a:p>
            <a:pPr marL="0" indent="0">
              <a:buNone/>
            </a:pPr>
            <a:endParaRPr lang="en-GB" sz="24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Back to School " panose="02000603000000000000" pitchFamily="2" charset="0"/>
              </a:rPr>
              <a:t>Children must have a change of shoes for PE – trainers are ideal</a:t>
            </a:r>
            <a:r>
              <a:rPr lang="en-GB" sz="2400" dirty="0">
                <a:latin typeface="Back to School " panose="02000603000000000000" pitchFamily="2" charset="0"/>
              </a:rPr>
              <a:t> </a:t>
            </a:r>
            <a:r>
              <a:rPr lang="en-GB" sz="2400" dirty="0" smtClean="0">
                <a:latin typeface="Back to School " panose="02000603000000000000" pitchFamily="2" charset="0"/>
              </a:rPr>
              <a:t>to support the ankle. </a:t>
            </a:r>
          </a:p>
          <a:p>
            <a:pPr marL="0" indent="0">
              <a:buNone/>
            </a:pPr>
            <a:endParaRPr lang="en-GB" sz="24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Back to School " panose="02000603000000000000" pitchFamily="2" charset="0"/>
              </a:rPr>
              <a:t>PE kits will stay in school until every half term. Please wash them over half term and return them the day we come back to school!</a:t>
            </a:r>
            <a:br>
              <a:rPr lang="en-GB" sz="2400" dirty="0" smtClean="0">
                <a:latin typeface="Back to School " panose="02000603000000000000" pitchFamily="2" charset="0"/>
              </a:rPr>
            </a:br>
            <a:endParaRPr lang="en-GB" sz="2400" dirty="0">
              <a:latin typeface="Back to School " panose="02000603000000000000" pitchFamily="2" charset="0"/>
            </a:endParaRPr>
          </a:p>
        </p:txBody>
      </p:sp>
      <p:pic>
        <p:nvPicPr>
          <p:cNvPr id="9222" name="Picture 6" descr="Image result for p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156258" cy="1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>
                <a:latin typeface="Back to School " panose="02000603000000000000" pitchFamily="2" charset="0"/>
              </a:rPr>
              <a:t>Learning behaviours – 5 R’s</a:t>
            </a:r>
            <a:endParaRPr lang="en-GB" sz="5400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2996952"/>
            <a:ext cx="2952328" cy="1296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7030A0"/>
                </a:solidFill>
                <a:latin typeface="Back to School " panose="02000603000000000000" pitchFamily="2" charset="0"/>
              </a:rPr>
              <a:t>Reciprocity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Back to School " panose="02000603000000000000" pitchFamily="2" charset="0"/>
              </a:rPr>
              <a:t>We learn together!</a:t>
            </a:r>
            <a:endParaRPr lang="en-GB" sz="2200" dirty="0">
              <a:solidFill>
                <a:srgbClr val="7030A0"/>
              </a:solidFill>
              <a:latin typeface="Back to School " panose="02000603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52128"/>
            <a:ext cx="3248744" cy="146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Resilience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We try hard!</a:t>
            </a:r>
            <a:endParaRPr lang="en-GB" sz="2200" dirty="0">
              <a:solidFill>
                <a:srgbClr val="FF0000"/>
              </a:solidFill>
              <a:latin typeface="Back to School " panose="02000603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98471" y="1514327"/>
            <a:ext cx="4186808" cy="964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rgbClr val="00B050"/>
                </a:solidFill>
                <a:latin typeface="Back to School " panose="02000603000000000000" pitchFamily="2" charset="0"/>
              </a:rPr>
              <a:t>Resourcefulness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00B050"/>
                </a:solidFill>
                <a:latin typeface="Back to School " panose="02000603000000000000" pitchFamily="2" charset="0"/>
              </a:rPr>
              <a:t>Use things that help us learn!</a:t>
            </a:r>
            <a:endParaRPr lang="en-GB" sz="2200" dirty="0">
              <a:solidFill>
                <a:srgbClr val="00B050"/>
              </a:solidFill>
              <a:latin typeface="Back to School " panose="02000603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9552" y="4573253"/>
            <a:ext cx="478802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rgbClr val="0070C0"/>
                </a:solidFill>
                <a:latin typeface="Back to School " panose="02000603000000000000" pitchFamily="2" charset="0"/>
              </a:rPr>
              <a:t>Reflectiveness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0070C0"/>
                </a:solidFill>
                <a:latin typeface="Back to School " panose="02000603000000000000" pitchFamily="2" charset="0"/>
              </a:rPr>
              <a:t>We learn from our mistakes!</a:t>
            </a:r>
            <a:endParaRPr lang="en-GB" sz="2000" dirty="0">
              <a:solidFill>
                <a:srgbClr val="0070C0"/>
              </a:solidFill>
              <a:latin typeface="Back to School " panose="02000603000000000000" pitchFamily="2" charset="0"/>
            </a:endParaRPr>
          </a:p>
        </p:txBody>
      </p:sp>
      <p:pic>
        <p:nvPicPr>
          <p:cNvPr id="12290" name="Picture 2" descr="Image result for two circular arrows mean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24606" b="5132"/>
          <a:stretch/>
        </p:blipFill>
        <p:spPr bwMode="auto">
          <a:xfrm>
            <a:off x="3102429" y="2492896"/>
            <a:ext cx="19920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0814" y="4149080"/>
            <a:ext cx="2929057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accent6"/>
                </a:solidFill>
                <a:latin typeface="Back to School " panose="02000603000000000000" pitchFamily="2" charset="0"/>
              </a:rPr>
              <a:t>Respect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chemeClr val="accent6"/>
                </a:solidFill>
                <a:latin typeface="Back to School " panose="02000603000000000000" pitchFamily="2" charset="0"/>
              </a:rPr>
              <a:t>Treat others as you would like to be treated!</a:t>
            </a:r>
            <a:endParaRPr lang="en-GB" sz="2200" dirty="0">
              <a:solidFill>
                <a:schemeClr val="accent6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Behaviour and expectations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9" y="1628800"/>
            <a:ext cx="8229600" cy="4786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Golden Rules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Classroom Rules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Finishing time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4338" name="Picture 2" descr="Image result for happy pupil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9" y="1916832"/>
            <a:ext cx="4549927" cy="33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Rewards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Head Teacher’s Awards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Good Manners Tea Party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House points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End of year KS1 trophy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3314" name="Picture 2" descr="Image result for tro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8360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Reading in Year Two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Ten minutes per night (minimum)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Sharing reading with your child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Developing understanding and asking questions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Discussion – book talk</a:t>
            </a:r>
          </a:p>
        </p:txBody>
      </p:sp>
      <p:pic>
        <p:nvPicPr>
          <p:cNvPr id="15362" name="Picture 2" descr="Image result for family read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2872"/>
            <a:ext cx="3506279" cy="22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How to get in touch with us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47" y="1196752"/>
            <a:ext cx="8229600" cy="413732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Orange Communication Books or Class Emails </a:t>
            </a:r>
          </a:p>
          <a:p>
            <a:pPr>
              <a:buFontTx/>
              <a:buChar char="-"/>
            </a:pPr>
            <a:endParaRPr lang="en-GB" sz="2400" dirty="0" smtClean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Easy communication between home and school</a:t>
            </a:r>
            <a:br>
              <a:rPr lang="en-GB" sz="2400" dirty="0" smtClean="0">
                <a:latin typeface="Back to School " panose="02000603000000000000" pitchFamily="2" charset="0"/>
              </a:rPr>
            </a:br>
            <a:endParaRPr lang="en-GB" sz="2400" dirty="0" smtClean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Important information</a:t>
            </a:r>
            <a:br>
              <a:rPr lang="en-GB" sz="2400" dirty="0" smtClean="0">
                <a:latin typeface="Back to School " panose="02000603000000000000" pitchFamily="2" charset="0"/>
              </a:rPr>
            </a:br>
            <a:endParaRPr lang="en-GB" sz="2400" dirty="0" smtClean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Questions and queries</a:t>
            </a:r>
          </a:p>
          <a:p>
            <a:pPr>
              <a:buFontTx/>
              <a:buChar char="-"/>
            </a:pPr>
            <a:endParaRPr lang="en-GB" sz="2400" dirty="0" smtClean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Good news and positive praise</a:t>
            </a:r>
          </a:p>
          <a:p>
            <a:pPr marL="0" indent="0">
              <a:buNone/>
            </a:pPr>
            <a:endParaRPr lang="en-GB" sz="2400" dirty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After school arrangements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If your child is going home with someone different to their normal routine, please inform us by writing this in their communication book.</a:t>
            </a:r>
            <a:endParaRPr lang="en-GB" sz="2000" dirty="0">
              <a:latin typeface="Back to School " panose="02000603000000000000" pitchFamily="2" charset="0"/>
            </a:endParaRPr>
          </a:p>
        </p:txBody>
      </p:sp>
      <p:pic>
        <p:nvPicPr>
          <p:cNvPr id="11266" name="Picture 2" descr="Image result for espo small a6 orange bo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15198" b="54636"/>
          <a:stretch/>
        </p:blipFill>
        <p:spPr bwMode="auto">
          <a:xfrm>
            <a:off x="5391806" y="2744392"/>
            <a:ext cx="2948153" cy="15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Home learning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Reading (daily)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Mathletics, Readiwriter or TTRockstars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Home learning menu</a:t>
            </a:r>
          </a:p>
          <a:p>
            <a:pPr marL="0" indent="0">
              <a:buNone/>
            </a:pPr>
            <a:r>
              <a:rPr lang="en-GB" dirty="0" smtClean="0">
                <a:latin typeface="Back to School " panose="02000603000000000000" pitchFamily="2" charset="0"/>
              </a:rPr>
              <a:t/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6386" name="Picture 2" descr="Image result for homework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484784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Recommended online activities</a:t>
            </a:r>
            <a:br>
              <a:rPr lang="en-GB" dirty="0" smtClean="0">
                <a:latin typeface="Back to School " panose="02000603000000000000" pitchFamily="2" charset="0"/>
              </a:rPr>
            </a:br>
            <a:r>
              <a:rPr lang="en-GB" sz="2200" dirty="0" smtClean="0">
                <a:latin typeface="Back to School " panose="02000603000000000000" pitchFamily="2" charset="0"/>
              </a:rPr>
              <a:t>School website &gt; Parent Pages &gt; Home Learning Programmes</a:t>
            </a:r>
            <a:r>
              <a:rPr lang="en-GB" dirty="0" smtClean="0">
                <a:latin typeface="Back to School " panose="02000603000000000000" pitchFamily="2" charset="0"/>
              </a:rPr>
              <a:t/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US" sz="2000" b="1" dirty="0"/>
              <a:t>SPELLING PROGRAMME: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https://</a:t>
            </a:r>
            <a:r>
              <a:rPr lang="en-US" sz="2000" dirty="0" smtClean="0"/>
              <a:t>login.readiwriter.com/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LITERACY: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http://www.wordsforlife.org.uk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MATHS: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https://login.mathletics.com/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GB" sz="2000" dirty="0" smtClean="0">
                <a:hlinkClick r:id="rId4"/>
              </a:rPr>
              <a:t>https://ttrockstars.com/login</a:t>
            </a:r>
            <a:endParaRPr lang="en-GB" sz="2000" dirty="0" smtClean="0">
              <a:latin typeface="Back to School " panose="02000603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BUSY THINGS LEARNING: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https://www.busythings.co.uk/play/</a:t>
            </a:r>
            <a:endParaRPr lang="en-US" sz="2000" dirty="0" smtClean="0"/>
          </a:p>
          <a:p>
            <a:pPr marL="0" indent="0">
              <a:buNone/>
            </a:pPr>
            <a:endParaRPr lang="en-GB" sz="20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000" b="1" dirty="0" smtClean="0"/>
              <a:t>OTHER:</a:t>
            </a:r>
          </a:p>
          <a:p>
            <a:pPr marL="0" indent="0">
              <a:buNone/>
            </a:pPr>
            <a:r>
              <a:rPr lang="en-GB" sz="2000" dirty="0" smtClean="0">
                <a:hlinkClick r:id="rId6"/>
              </a:rPr>
              <a:t>https://www.bbc.co.uk/bitesize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Number blocks on BBC iPlayer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1508" name="Picture 4" descr="Image result for ip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869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computer carto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6"/>
          <a:stretch/>
        </p:blipFill>
        <p:spPr bwMode="auto">
          <a:xfrm>
            <a:off x="6660232" y="4388138"/>
            <a:ext cx="2197899" cy="21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Phonics Check 2021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5616624" cy="478112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latin typeface="Back to School " panose="02000603000000000000" pitchFamily="2" charset="0"/>
              </a:rPr>
              <a:t>They inform our Teacher Assessment</a:t>
            </a:r>
          </a:p>
          <a:p>
            <a:pPr algn="just"/>
            <a:endParaRPr lang="en-GB" dirty="0" smtClean="0">
              <a:latin typeface="Back to School " panose="02000603000000000000" pitchFamily="2" charset="0"/>
            </a:endParaRPr>
          </a:p>
          <a:p>
            <a:pPr algn="just"/>
            <a:r>
              <a:rPr lang="en-GB" dirty="0" smtClean="0">
                <a:latin typeface="Back to School " panose="02000603000000000000" pitchFamily="2" charset="0"/>
              </a:rPr>
              <a:t>This takes place over a week </a:t>
            </a:r>
          </a:p>
          <a:p>
            <a:pPr algn="just"/>
            <a:endParaRPr lang="en-GB" dirty="0" smtClean="0">
              <a:latin typeface="Back to School " panose="02000603000000000000" pitchFamily="2" charset="0"/>
            </a:endParaRPr>
          </a:p>
          <a:p>
            <a:pPr algn="just"/>
            <a:r>
              <a:rPr lang="en-GB" dirty="0" smtClean="0">
                <a:latin typeface="Back to School " panose="02000603000000000000" pitchFamily="2" charset="0"/>
              </a:rPr>
              <a:t>The children will read ‘real words’ and ‘pseudo words’ </a:t>
            </a:r>
          </a:p>
          <a:p>
            <a:pPr algn="just"/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5" name="Picture 6" descr="Image result for phonics al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23120"/>
            <a:ext cx="286975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SATs – May 2022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They inform our Teacher Assessment that is reported to you at the end of the year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No term-time holidays during this time!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Two reading papers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Two maths papers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Two GPS papers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Meeting in Spring term for more details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7412" name="Picture 4" descr="Image result for ks1 sat pap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13258" r="9077" b="10350"/>
          <a:stretch/>
        </p:blipFill>
        <p:spPr bwMode="auto">
          <a:xfrm>
            <a:off x="4211960" y="3573016"/>
            <a:ext cx="4362000" cy="2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7200" dirty="0" smtClean="0">
                <a:solidFill>
                  <a:schemeClr val="tx1"/>
                </a:solidFill>
                <a:latin typeface="Back to School " panose="02000603000000000000" pitchFamily="2" charset="0"/>
                <a:cs typeface="Aharoni" panose="02010803020104030203" pitchFamily="2" charset="-79"/>
              </a:rPr>
              <a:t>Year Two team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u="sng" dirty="0" smtClean="0">
                <a:latin typeface="Back to School " panose="02000603000000000000" pitchFamily="2" charset="0"/>
              </a:rPr>
              <a:t>Teachers: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</a:t>
            </a:r>
            <a:r>
              <a:rPr lang="en-GB" sz="2000" dirty="0" err="1" smtClean="0">
                <a:latin typeface="Back to School " panose="02000603000000000000" pitchFamily="2" charset="0"/>
              </a:rPr>
              <a:t>Gray</a:t>
            </a:r>
            <a:r>
              <a:rPr lang="en-GB" sz="2000" dirty="0" smtClean="0">
                <a:latin typeface="Back to School " panose="02000603000000000000" pitchFamily="2" charset="0"/>
              </a:rPr>
              <a:t>-Thomas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Cleghorn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Vickers</a:t>
            </a:r>
          </a:p>
          <a:p>
            <a:pPr marL="0" indent="0">
              <a:buNone/>
            </a:pPr>
            <a:endParaRPr lang="en-GB" sz="20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000" u="sng" dirty="0" smtClean="0">
                <a:latin typeface="Back to School " panose="02000603000000000000" pitchFamily="2" charset="0"/>
              </a:rPr>
              <a:t>Learning Support Assistants: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Kusar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Wetherfield</a:t>
            </a: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7" y="1556793"/>
            <a:ext cx="4480293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u="sng" dirty="0" smtClean="0">
                <a:latin typeface="Back to School " panose="02000603000000000000" pitchFamily="2" charset="0"/>
              </a:rPr>
              <a:t>PPA cover on Wednesday afternoons: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Redding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Barker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Back to School " panose="02000603000000000000" pitchFamily="2" charset="0"/>
            </a:endParaRPr>
          </a:p>
        </p:txBody>
      </p:sp>
      <p:pic>
        <p:nvPicPr>
          <p:cNvPr id="6" name="Picture 4" descr="Image result for teacher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120253" cy="33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we need every morning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Reading record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Communication book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Water bottle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Hat (for those rare sunny days) 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5" name="Picture 2" descr="Image result for espo small a6 orange bo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15198" b="54636"/>
          <a:stretch/>
        </p:blipFill>
        <p:spPr bwMode="auto">
          <a:xfrm>
            <a:off x="6313902" y="2276872"/>
            <a:ext cx="2174437" cy="11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81" t="26480" r="23120"/>
          <a:stretch/>
        </p:blipFill>
        <p:spPr>
          <a:xfrm>
            <a:off x="4860032" y="1196752"/>
            <a:ext cx="1184994" cy="1728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981" y="3573016"/>
            <a:ext cx="1248630" cy="1248630"/>
          </a:xfrm>
          <a:prstGeom prst="rect">
            <a:avLst/>
          </a:prstGeom>
        </p:spPr>
      </p:pic>
      <p:pic>
        <p:nvPicPr>
          <p:cNvPr id="1030" name="Picture 6" descr="Champion Baseball Cap - 8,95 £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0" y="4932168"/>
            <a:ext cx="1376951" cy="13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KS1 Snacks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Children are provided with a snack. We have a variety on offer each week. 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Apples, bananas, raisins, pears, carrots and tomatoes have been on offer since returning to school. 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Please do not bring in your own snacks, unless there are any dietary requirements we need to be made aware of!</a:t>
            </a:r>
            <a:endParaRPr lang="en-GB" dirty="0"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In your child’s book bag tonight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05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Copy of presentation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Questions to ask your child when reading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Common exception words – your child should be able to read AND spell these words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Log-ins for online learning at home (stuck in Reading Records</a:t>
            </a:r>
            <a:r>
              <a:rPr lang="en-GB" dirty="0">
                <a:latin typeface="Back to School " panose="02000603000000000000" pitchFamily="2" charset="0"/>
              </a:rPr>
              <a:t>)</a:t>
            </a:r>
          </a:p>
        </p:txBody>
      </p:sp>
      <p:pic>
        <p:nvPicPr>
          <p:cNvPr id="20482" name="Picture 2" descr="Image result for school bookba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2203" r="9524" b="17210"/>
          <a:stretch/>
        </p:blipFill>
        <p:spPr bwMode="auto">
          <a:xfrm>
            <a:off x="6444208" y="1417638"/>
            <a:ext cx="1844515" cy="13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Final notes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628800"/>
            <a:ext cx="8964488" cy="4896544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Back to School " panose="02000603000000000000" pitchFamily="2" charset="0"/>
              </a:rPr>
              <a:t>Parent helpers</a:t>
            </a:r>
            <a:br>
              <a:rPr lang="en-GB" sz="3000" dirty="0" smtClean="0">
                <a:latin typeface="Back to School " panose="02000603000000000000" pitchFamily="2" charset="0"/>
              </a:rPr>
            </a:br>
            <a:endParaRPr lang="en-GB" sz="3000" dirty="0" smtClean="0">
              <a:latin typeface="Back to School " panose="02000603000000000000" pitchFamily="2" charset="0"/>
            </a:endParaRPr>
          </a:p>
          <a:p>
            <a:r>
              <a:rPr lang="en-GB" sz="3000" dirty="0" smtClean="0">
                <a:latin typeface="Back to School " panose="02000603000000000000" pitchFamily="2" charset="0"/>
              </a:rPr>
              <a:t>PAWS</a:t>
            </a:r>
          </a:p>
          <a:p>
            <a:endParaRPr lang="en-GB" sz="3000" dirty="0">
              <a:latin typeface="Back to School " panose="02000603000000000000" pitchFamily="2" charset="0"/>
            </a:endParaRPr>
          </a:p>
          <a:p>
            <a:r>
              <a:rPr lang="en-GB" sz="3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Design </a:t>
            </a:r>
            <a:r>
              <a:rPr lang="en-GB" sz="3000" dirty="0">
                <a:solidFill>
                  <a:srgbClr val="FF0000"/>
                </a:solidFill>
                <a:latin typeface="Back to School " panose="02000603000000000000" pitchFamily="2" charset="0"/>
              </a:rPr>
              <a:t>and Make afternoon – Friday </a:t>
            </a:r>
            <a:r>
              <a:rPr lang="en-GB" sz="3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15</a:t>
            </a:r>
            <a:r>
              <a:rPr lang="en-GB" sz="3000" baseline="30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th</a:t>
            </a:r>
            <a:r>
              <a:rPr lang="en-GB" sz="3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 </a:t>
            </a:r>
            <a:r>
              <a:rPr lang="en-GB" sz="3000" dirty="0">
                <a:solidFill>
                  <a:srgbClr val="FF0000"/>
                </a:solidFill>
                <a:latin typeface="Back to School " panose="02000603000000000000" pitchFamily="2" charset="0"/>
              </a:rPr>
              <a:t>October</a:t>
            </a:r>
            <a:r>
              <a:rPr lang="en-GB" sz="3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/>
            </a:r>
            <a:br>
              <a:rPr lang="en-GB" sz="3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</a:br>
            <a:endParaRPr lang="en-GB" sz="3000" dirty="0">
              <a:latin typeface="Back to School " panose="02000603000000000000" pitchFamily="2" charset="0"/>
            </a:endParaRPr>
          </a:p>
          <a:p>
            <a:r>
              <a:rPr lang="en-GB" sz="3000" dirty="0" smtClean="0">
                <a:latin typeface="Back to School " panose="02000603000000000000" pitchFamily="2" charset="0"/>
              </a:rPr>
              <a:t>Year Two trip to </a:t>
            </a:r>
            <a:r>
              <a:rPr lang="en-GB" sz="3000" dirty="0" err="1" smtClean="0">
                <a:latin typeface="Back to School " panose="02000603000000000000" pitchFamily="2" charset="0"/>
              </a:rPr>
              <a:t>Mountfitchet</a:t>
            </a:r>
            <a:r>
              <a:rPr lang="en-GB" sz="3000" dirty="0" smtClean="0">
                <a:latin typeface="Back to School " panose="02000603000000000000" pitchFamily="2" charset="0"/>
              </a:rPr>
              <a:t> – Friday 5</a:t>
            </a:r>
            <a:r>
              <a:rPr lang="en-GB" sz="3000" baseline="30000" dirty="0" smtClean="0">
                <a:latin typeface="Back to School " panose="02000603000000000000" pitchFamily="2" charset="0"/>
              </a:rPr>
              <a:t>th</a:t>
            </a:r>
            <a:r>
              <a:rPr lang="en-GB" sz="3000" dirty="0" smtClean="0">
                <a:latin typeface="Back to School " panose="02000603000000000000" pitchFamily="2" charset="0"/>
              </a:rPr>
              <a:t> November</a:t>
            </a:r>
            <a:endParaRPr lang="en-GB" sz="3000" dirty="0">
              <a:latin typeface="Back to School " panose="02000603000000000000" pitchFamily="2" charset="0"/>
            </a:endParaRPr>
          </a:p>
        </p:txBody>
      </p:sp>
      <p:pic>
        <p:nvPicPr>
          <p:cNvPr id="22530" name="Picture 2" descr="Image result for happy fac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3"/>
            <a:ext cx="2544620" cy="21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solidFill>
                  <a:srgbClr val="FF6600"/>
                </a:solidFill>
                <a:latin typeface="Back to School " panose="02000603000000000000" pitchFamily="2" charset="0"/>
              </a:rPr>
              <a:t>Any questions?</a:t>
            </a:r>
            <a:endParaRPr lang="en-GB" sz="8800" dirty="0">
              <a:solidFill>
                <a:srgbClr val="FF660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Autumn 1: Emergency!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3074" name="Picture 2" descr="Image result for the great fire of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096344" cy="37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amuel pep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0494"/>
            <a:ext cx="3593976" cy="35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Design and make afternoon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Friday 15</a:t>
            </a:r>
            <a:r>
              <a:rPr lang="en-GB" baseline="30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th</a:t>
            </a:r>
            <a:r>
              <a:rPr lang="en-GB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 October</a:t>
            </a:r>
            <a:r>
              <a:rPr lang="en-GB" dirty="0" smtClean="0">
                <a:latin typeface="Back to School " panose="02000603000000000000" pitchFamily="2" charset="0"/>
              </a:rPr>
              <a:t/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1.15pm – 2.50pm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Bring in your own materials to make a </a:t>
            </a:r>
            <a:r>
              <a:rPr lang="en-GB" dirty="0">
                <a:latin typeface="Back to School " panose="02000603000000000000" pitchFamily="2" charset="0"/>
              </a:rPr>
              <a:t>T</a:t>
            </a:r>
            <a:r>
              <a:rPr lang="en-GB" dirty="0" smtClean="0">
                <a:latin typeface="Back to School " panose="02000603000000000000" pitchFamily="2" charset="0"/>
              </a:rPr>
              <a:t>udor house with your child.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8434" name="Picture 2" descr="Image result for tudor house dt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90553" cy="46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mountfitc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264696" cy="41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Autumn 2: A long time ago…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28327">
            <a:off x="5944578" y="1018931"/>
            <a:ext cx="2871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TRIP!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Friday 5</a:t>
            </a:r>
            <a:r>
              <a:rPr lang="en-GB" sz="4400" baseline="300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th</a:t>
            </a:r>
            <a:r>
              <a:rPr lang="en-GB" sz="44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 November!</a:t>
            </a:r>
            <a:endParaRPr lang="en-GB" sz="4400" dirty="0">
              <a:solidFill>
                <a:srgbClr val="FF000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Spring 1: Frozen Planet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7170" name="Picture 2" descr="Image result for polar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716688" cy="40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Spring 2: In a place far, far away…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6146" name="Picture 2" descr="Image result for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804248" cy="38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99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Summer 1: Green Fingers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5122" name="Picture 2" descr="Image result for green f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735255" cy="39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Summer 2: Away we go!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4098" name="Picture 2" descr="Image result for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3327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xplor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 bwMode="auto">
          <a:xfrm>
            <a:off x="4874810" y="3049842"/>
            <a:ext cx="3810824" cy="26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394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Aharoni</vt:lpstr>
      <vt:lpstr>Arial</vt:lpstr>
      <vt:lpstr>Back to School </vt:lpstr>
      <vt:lpstr>Calibri</vt:lpstr>
      <vt:lpstr>Office Theme</vt:lpstr>
      <vt:lpstr>Year 2 Curriculum meeting 2021</vt:lpstr>
      <vt:lpstr>Year Two team</vt:lpstr>
      <vt:lpstr>What are we learning?</vt:lpstr>
      <vt:lpstr>Design and make afternoon</vt:lpstr>
      <vt:lpstr>What are we learning?</vt:lpstr>
      <vt:lpstr>What are we learning?</vt:lpstr>
      <vt:lpstr>What are we learning?</vt:lpstr>
      <vt:lpstr>What are we learning?</vt:lpstr>
      <vt:lpstr>What are we learning?</vt:lpstr>
      <vt:lpstr>P.E</vt:lpstr>
      <vt:lpstr>Learning behaviours – 5 R’s</vt:lpstr>
      <vt:lpstr>Behaviour and expectations</vt:lpstr>
      <vt:lpstr>Rewards </vt:lpstr>
      <vt:lpstr>Reading in Year Two</vt:lpstr>
      <vt:lpstr>How to get in touch with us</vt:lpstr>
      <vt:lpstr>Home learning</vt:lpstr>
      <vt:lpstr>Recommended online activities School website &gt; Parent Pages &gt; Home Learning Programmes </vt:lpstr>
      <vt:lpstr>Phonics Check 2021</vt:lpstr>
      <vt:lpstr>SATs – May 2022</vt:lpstr>
      <vt:lpstr>What we need every morning</vt:lpstr>
      <vt:lpstr>KS1 Snacks</vt:lpstr>
      <vt:lpstr>In your child’s book bag tonight</vt:lpstr>
      <vt:lpstr>Final notes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Curriculum meeting 2018</dc:title>
  <dc:creator>Oliver Mills</dc:creator>
  <cp:lastModifiedBy>Admin at Wheatfields Primary</cp:lastModifiedBy>
  <cp:revision>49</cp:revision>
  <cp:lastPrinted>2021-09-13T16:22:53Z</cp:lastPrinted>
  <dcterms:created xsi:type="dcterms:W3CDTF">2018-09-06T10:50:42Z</dcterms:created>
  <dcterms:modified xsi:type="dcterms:W3CDTF">2021-09-27T15:24:08Z</dcterms:modified>
</cp:coreProperties>
</file>