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8" r:id="rId8"/>
    <p:sldId id="267" r:id="rId9"/>
    <p:sldId id="261" r:id="rId10"/>
    <p:sldId id="262" r:id="rId11"/>
    <p:sldId id="265" r:id="rId12"/>
    <p:sldId id="264" r:id="rId13"/>
    <p:sldId id="266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>
      <p:cViewPr varScale="1">
        <p:scale>
          <a:sx n="115" d="100"/>
          <a:sy n="115" d="100"/>
        </p:scale>
        <p:origin x="123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3FA4C36-BBF5-41F1-B394-3A9C47303259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&amp;esrc=s&amp;source=images&amp;cd=&amp;cad=rja&amp;uact=8&amp;ved=0ahUKEwig89CytZnPAhVRahoKHdWYChwQjRwIBw&amp;url=http://cliparting.com/free-homework-clipart-13940/&amp;bvm=bv.133178914,d.ZGg&amp;psig=AFQjCNEDZ8MCZlCF7O_8bTQg4sSGWQnoug&amp;ust=147430530036395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google.co.uk/url?sa=i&amp;rct=j&amp;q=&amp;esrc=s&amp;source=images&amp;cd=&amp;cad=rja&amp;uact=8&amp;ved=0ahUKEwiBjZ7Mt5nPAhWJthoKHdCQDQoQjRwIBw&amp;url=http://www.stkatherineskent.co.uk/year-1/&amp;bvm=bv.133178914,d.ZGg&amp;psig=AFQjCNFyc8iGkJP8QGFaJvzXbaWiPz4_-A&amp;ust=14743058923582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google.co.uk/url?sa=i&amp;rct=j&amp;q=&amp;esrc=s&amp;source=images&amp;cd=&amp;cad=rja&amp;uact=8&amp;ved=0ahUKEwihu7vWt5nPAhXKWRoKHZhtAPsQjRwIBw&amp;url=http://www.st-lukes.manchester.sch.uk/Class%2BPages/Year%2B1&amp;bvm=bv.133178914,d.ZGg&amp;psig=AFQjCNFyc8iGkJP8QGFaJvzXbaWiPz4_-A&amp;ust=147430589235823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.uk/url?sa=i&amp;rct=j&amp;q=&amp;esrc=s&amp;source=images&amp;cd=&amp;cad=rja&amp;uact=8&amp;ved=0ahUKEwiDsMzTtpnPAhXH0hoKHYHGDucQjRwIBw&amp;url=http://big-change.org/mind-matter-growth-mindset-press-release/&amp;bvm=bv.133178914,d.ZGg&amp;psig=AFQjCNGy_kJSJfUN6cZtqUPed6xVy4mtLg&amp;ust=147430563827744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archclass@Wheatfields.cambs.sch.uk" TargetMode="External"/><Relationship Id="rId2" Type="http://schemas.openxmlformats.org/officeDocument/2006/relationships/hyperlink" Target="mailto:mapleclass@Wheatfields.cambs.sch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.uk/url?sa=i&amp;rct=j&amp;q=&amp;esrc=s&amp;source=images&amp;cd=&amp;cad=rja&amp;uact=8&amp;ved=0ahUKEwjTvfiBtJnPAhWBWxoKHXMAA0cQjRwIBw&amp;url=http://worldartsme.com/cute-for-teachers-clipart.html&amp;bvm=bv.133178914,d.ZGg&amp;psig=AFQjCNGHpSUZZjK8AU4gkfzGW53kGar0PQ&amp;ust=1474304914358919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&amp;esrc=s&amp;source=images&amp;cd=&amp;cad=rja&amp;uact=8&amp;ved=0ahUKEwj-hoHds5nPAhVGXBoKHWT2DVgQjRwIBw&amp;url=http://www.aboutkidshealth.ca/En/HealthAZ/LearningandEducation&amp;bvm=bv.133178914,d.ZGg&amp;psig=AFQjCNGDsksRjZip7qIKsOXiMEfigblA4w&amp;ust=147430483872132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ages&amp;cd=&amp;cad=rja&amp;uact=8&amp;ved=&amp;url=http://www.antakalnioprogimnazija.vilnius.lm.lt/archyvas/9732&amp;bvm=bv.133178914,d.ZGg&amp;psig=AFQjCNHE6MfcExnbjFT9cSu7SUA7l4N-BQ&amp;ust=147430477664538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google.co.uk/url?sa=i&amp;rct=j&amp;q=&amp;esrc=s&amp;source=images&amp;cd=&amp;cad=rja&amp;uact=8&amp;ved=0ahUKEwjLk_nWtJnPAhUB6xoKHaL-Dh4QjRwIBw&amp;url=https://sites.google.com/site/douglass3rd/spelling&amp;bvm=bv.133178914,d.ZGg&amp;psig=AFQjCNHRZnzaTEYKy4GLS3awzEl0Hzbpeg&amp;ust=147430511020045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.uk/url?sa=i&amp;rct=j&amp;q=&amp;esrc=s&amp;source=images&amp;cd=&amp;cad=rja&amp;uact=8&amp;ved=0ahUKEwiFyubtsKDWAhWBxRQKHT6aA6oQjRwIBw&amp;url=https://itunes.apple.com/gb/app/doodletables-times-tables/id1031876967?mt%3D8&amp;psig=AFQjCNHTMTwtUvz-m1NP-BZCJ_s5ns2TXg&amp;ust=150533092761720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ahUKEwje6crctZnPAhWEVhoKHc-OC9YQjRwIBw&amp;url=http://www.cbc.ca/news/canada/does-handwriting-have-a-place-in-today-s-tech-driven-classrooms-1.1231769&amp;bvm=bv.133178914,d.ZGg&amp;psig=AFQjCNHPHylFdwEFGEaIHmqecOxQ6MFXRQ&amp;ust=147430539189546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79208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Broadway" panose="04040905080B02020502" pitchFamily="82" charset="0"/>
              </a:rPr>
              <a:t>Welcome to Year 4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661248"/>
            <a:ext cx="1872208" cy="936104"/>
          </a:xfrm>
          <a:prstGeom prst="rect">
            <a:avLst/>
          </a:prstGeom>
        </p:spPr>
      </p:pic>
      <p:sp>
        <p:nvSpPr>
          <p:cNvPr id="5" name="AutoShape 2" descr="Wheatfields Primary School | St Ives Cambridgeshire England | Flick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C:\Users\htudor\AppData\Local\Microsoft\Windows\INetCache\Content.MSO\B76EC5AE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896544" cy="3058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5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64905"/>
            <a:ext cx="7408333" cy="3561258"/>
          </a:xfrm>
        </p:spPr>
        <p:txBody>
          <a:bodyPr/>
          <a:lstStyle/>
          <a:p>
            <a:r>
              <a:rPr lang="en-GB" b="1" dirty="0" smtClean="0"/>
              <a:t>Home Learning Menu –half termly </a:t>
            </a:r>
          </a:p>
          <a:p>
            <a:r>
              <a:rPr lang="en-GB" b="1" dirty="0" smtClean="0"/>
              <a:t>Reading Daily and signed in Reading Records</a:t>
            </a:r>
          </a:p>
          <a:p>
            <a:r>
              <a:rPr lang="en-GB" b="1" dirty="0"/>
              <a:t>M</a:t>
            </a:r>
            <a:r>
              <a:rPr lang="en-GB" b="1" dirty="0" smtClean="0"/>
              <a:t>ultiplication tables/division practice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0596" y="448080"/>
            <a:ext cx="8229600" cy="1252728"/>
          </a:xfrm>
        </p:spPr>
        <p:txBody>
          <a:bodyPr/>
          <a:lstStyle/>
          <a:p>
            <a:pPr algn="l"/>
            <a:r>
              <a:rPr lang="en-GB" dirty="0" smtClean="0"/>
              <a:t>Home Learning</a:t>
            </a:r>
            <a:endParaRPr lang="en-GB" dirty="0"/>
          </a:p>
        </p:txBody>
      </p:sp>
      <p:pic>
        <p:nvPicPr>
          <p:cNvPr id="4" name="Picture 3" descr="Image result for homework clipar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37931"/>
            <a:ext cx="2664296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2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4864"/>
            <a:ext cx="7948405" cy="3921299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Games – Mondays and Wednesdays</a:t>
            </a:r>
          </a:p>
          <a:p>
            <a:r>
              <a:rPr lang="en-GB" sz="2800" b="1" dirty="0" smtClean="0"/>
              <a:t>Suitable kit </a:t>
            </a:r>
          </a:p>
          <a:p>
            <a:r>
              <a:rPr lang="en-GB" sz="2800" b="1" dirty="0" smtClean="0"/>
              <a:t>No jewellery</a:t>
            </a:r>
          </a:p>
          <a:p>
            <a:r>
              <a:rPr lang="en-GB" sz="2800" b="1" dirty="0" smtClean="0"/>
              <a:t>Change of shoes</a:t>
            </a:r>
          </a:p>
          <a:p>
            <a:r>
              <a:rPr lang="en-GB" sz="2800" b="1" dirty="0" smtClean="0"/>
              <a:t>Hair tied back</a:t>
            </a:r>
          </a:p>
          <a:p>
            <a:r>
              <a:rPr lang="en-GB" sz="2800" b="1" dirty="0" smtClean="0"/>
              <a:t>Uniform and kit needs </a:t>
            </a:r>
          </a:p>
          <a:p>
            <a:pPr marL="0" indent="0">
              <a:buNone/>
            </a:pPr>
            <a:r>
              <a:rPr lang="en-GB" sz="2800" b="1" dirty="0" smtClean="0"/>
              <a:t>    to be labelled</a:t>
            </a:r>
            <a:endParaRPr lang="en-GB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Uniform and Sports Kit</a:t>
            </a:r>
            <a:endParaRPr lang="en-GB" dirty="0"/>
          </a:p>
        </p:txBody>
      </p:sp>
      <p:pic>
        <p:nvPicPr>
          <p:cNvPr id="4" name="Picture 3" descr="Image result for pe kit clipar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53813"/>
            <a:ext cx="237626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pe kit clipart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52" y="2708920"/>
            <a:ext cx="2088232" cy="1274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000" b="1" dirty="0" smtClean="0"/>
              <a:t>Resilience</a:t>
            </a:r>
          </a:p>
          <a:p>
            <a:r>
              <a:rPr lang="en-GB" sz="4000" b="1" dirty="0" smtClean="0"/>
              <a:t>Resourcefulness</a:t>
            </a:r>
          </a:p>
          <a:p>
            <a:r>
              <a:rPr lang="en-GB" sz="4000" b="1" dirty="0" smtClean="0"/>
              <a:t>Reflectiveness</a:t>
            </a:r>
          </a:p>
          <a:p>
            <a:r>
              <a:rPr lang="en-GB" sz="4000" b="1" dirty="0" smtClean="0"/>
              <a:t>Reciprocity</a:t>
            </a:r>
          </a:p>
          <a:p>
            <a:r>
              <a:rPr lang="en-GB" sz="4000" b="1" dirty="0" smtClean="0"/>
              <a:t>Respect</a:t>
            </a:r>
            <a:endParaRPr lang="en-GB" sz="4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b="1" dirty="0" smtClean="0"/>
              <a:t>The 5 </a:t>
            </a:r>
            <a:r>
              <a:rPr lang="en-GB" sz="6000" b="1" dirty="0" err="1" smtClean="0"/>
              <a:t>Rs</a:t>
            </a:r>
            <a:r>
              <a:rPr lang="en-GB" sz="6000" b="1" dirty="0" smtClean="0"/>
              <a:t/>
            </a:r>
            <a:br>
              <a:rPr lang="en-GB" sz="6000" b="1" dirty="0" smtClean="0"/>
            </a:br>
            <a:r>
              <a:rPr lang="en-GB" b="1" dirty="0" smtClean="0"/>
              <a:t>Being Independent Learners</a:t>
            </a:r>
            <a:endParaRPr lang="en-GB" b="1" dirty="0"/>
          </a:p>
        </p:txBody>
      </p:sp>
      <p:pic>
        <p:nvPicPr>
          <p:cNvPr id="4" name="Picture 3" descr="Image result for growth mindse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3024336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4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r>
              <a:rPr lang="en-GB" sz="3600" b="1" dirty="0" smtClean="0"/>
              <a:t>Thorpe Woodlands</a:t>
            </a:r>
          </a:p>
          <a:p>
            <a:r>
              <a:rPr lang="en-GB" sz="3600" b="1" dirty="0" smtClean="0"/>
              <a:t>Viking  Day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/>
              <a:t>Trips and Visits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1447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 emails</a:t>
            </a:r>
          </a:p>
          <a:p>
            <a:r>
              <a:rPr lang="en-GB" dirty="0" smtClean="0"/>
              <a:t>Mrs Tudor: </a:t>
            </a:r>
            <a:r>
              <a:rPr lang="en-GB" dirty="0" smtClean="0">
                <a:hlinkClick r:id="rId2"/>
              </a:rPr>
              <a:t>mapleclass@Wheatfields.cambs.sch.uk</a:t>
            </a:r>
            <a:endParaRPr lang="en-GB" dirty="0" smtClean="0"/>
          </a:p>
          <a:p>
            <a:r>
              <a:rPr lang="en-GB" dirty="0" smtClean="0"/>
              <a:t>Miss Davies: </a:t>
            </a:r>
            <a:r>
              <a:rPr lang="en-GB" dirty="0" smtClean="0">
                <a:hlinkClick r:id="rId3"/>
              </a:rPr>
              <a:t>larchclass@Wheatfields.cambs.sch.uk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9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872208"/>
          </a:xfrm>
        </p:spPr>
        <p:txBody>
          <a:bodyPr/>
          <a:lstStyle/>
          <a:p>
            <a:pPr algn="l"/>
            <a:r>
              <a:rPr lang="en-GB" sz="5400" b="1" dirty="0"/>
              <a:t>The Year </a:t>
            </a:r>
            <a:r>
              <a:rPr lang="en-GB" sz="5400" b="1" dirty="0" smtClean="0"/>
              <a:t>4 </a:t>
            </a:r>
            <a:r>
              <a:rPr lang="en-GB" sz="5400" b="1" dirty="0"/>
              <a:t>Team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734190"/>
            <a:ext cx="7632848" cy="3783042"/>
          </a:xfrm>
        </p:spPr>
        <p:txBody>
          <a:bodyPr>
            <a:normAutofit lnSpcReduction="10000"/>
          </a:bodyPr>
          <a:lstStyle/>
          <a:p>
            <a:pPr algn="l"/>
            <a:endParaRPr lang="en-GB" sz="3600" b="1" dirty="0" smtClean="0"/>
          </a:p>
          <a:p>
            <a:pPr algn="l"/>
            <a:r>
              <a:rPr lang="en-GB" sz="3600" b="1" dirty="0" smtClean="0"/>
              <a:t>Larch Class - Miss Davies</a:t>
            </a:r>
          </a:p>
          <a:p>
            <a:pPr algn="l"/>
            <a:r>
              <a:rPr lang="en-GB" sz="3600" b="1" dirty="0" smtClean="0"/>
              <a:t>Maple Class- Mrs Tudor</a:t>
            </a:r>
          </a:p>
          <a:p>
            <a:pPr algn="l"/>
            <a:r>
              <a:rPr lang="en-GB" sz="3600" b="1" dirty="0" smtClean="0"/>
              <a:t>L.S.A.s Mrs </a:t>
            </a:r>
            <a:r>
              <a:rPr lang="en-GB" sz="3600" b="1" dirty="0" err="1" smtClean="0"/>
              <a:t>Kusar</a:t>
            </a:r>
            <a:r>
              <a:rPr lang="en-GB" sz="3600" b="1" dirty="0" smtClean="0"/>
              <a:t>, Mrs </a:t>
            </a:r>
            <a:r>
              <a:rPr lang="en-GB" sz="3600" b="1" dirty="0" err="1" smtClean="0"/>
              <a:t>Cutbush</a:t>
            </a:r>
            <a:r>
              <a:rPr lang="en-GB" sz="3600" b="1" dirty="0" smtClean="0"/>
              <a:t>, Mrs </a:t>
            </a:r>
            <a:r>
              <a:rPr lang="en-GB" sz="3600" b="1" dirty="0" err="1" smtClean="0"/>
              <a:t>Kynoch</a:t>
            </a:r>
            <a:endParaRPr lang="en-GB" sz="3600" b="1" dirty="0"/>
          </a:p>
          <a:p>
            <a:pPr algn="l"/>
            <a:r>
              <a:rPr lang="en-GB" sz="3600" b="1" dirty="0" smtClean="0"/>
              <a:t>PE – Miss Charlotte / Mr </a:t>
            </a:r>
            <a:r>
              <a:rPr lang="en-GB" sz="3600" b="1" dirty="0" err="1" smtClean="0"/>
              <a:t>Puckey</a:t>
            </a:r>
            <a:endParaRPr lang="en-GB" sz="3600" b="1" dirty="0" smtClean="0"/>
          </a:p>
        </p:txBody>
      </p:sp>
      <p:pic>
        <p:nvPicPr>
          <p:cNvPr id="4" name="Picture 3" descr="Image result for teachers clipar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763004" cy="251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3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0728"/>
            <a:ext cx="8324850" cy="55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Autumn – ‘Tuesday’ by David </a:t>
            </a:r>
            <a:r>
              <a:rPr lang="en-GB" b="1" dirty="0" err="1" smtClean="0"/>
              <a:t>Wiesner</a:t>
            </a:r>
            <a:r>
              <a:rPr lang="en-GB" b="1" dirty="0" smtClean="0"/>
              <a:t>, ‘The Lost Happy Endings’ by Carol Ann Duffy, Forces and magnets, Sound, Europe and map work</a:t>
            </a:r>
          </a:p>
          <a:p>
            <a:endParaRPr lang="en-GB" b="1" dirty="0"/>
          </a:p>
          <a:p>
            <a:r>
              <a:rPr lang="en-GB" b="1" dirty="0" smtClean="0"/>
              <a:t>Spring – States of Matter, Anglo-Saxons and The Vikings and Viking Science</a:t>
            </a:r>
          </a:p>
          <a:p>
            <a:endParaRPr lang="en-GB" b="1" dirty="0"/>
          </a:p>
          <a:p>
            <a:r>
              <a:rPr lang="en-GB" b="1" dirty="0" smtClean="0"/>
              <a:t>Summer – ‘Iron Man’ by Ted Hughes, Habitats and Electricity, the local area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Curriculum</a:t>
            </a:r>
            <a:endParaRPr lang="en-GB" dirty="0"/>
          </a:p>
        </p:txBody>
      </p:sp>
      <p:pic>
        <p:nvPicPr>
          <p:cNvPr id="21" name="Picture 20" descr="Image result for children learning at school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45224"/>
            <a:ext cx="2027238" cy="1199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/>
          <a:lstStyle/>
          <a:p>
            <a:r>
              <a:rPr lang="en-GB" sz="3200" b="1" dirty="0" smtClean="0"/>
              <a:t>Reading at home - daily</a:t>
            </a:r>
          </a:p>
          <a:p>
            <a:r>
              <a:rPr lang="en-GB" sz="3200" b="1" dirty="0" smtClean="0"/>
              <a:t>Reading Diaries-completed daily</a:t>
            </a:r>
          </a:p>
          <a:p>
            <a:r>
              <a:rPr lang="en-GB" sz="3200" b="1" dirty="0" smtClean="0"/>
              <a:t>Visiting school library</a:t>
            </a:r>
          </a:p>
          <a:p>
            <a:r>
              <a:rPr lang="en-GB" sz="3200" b="1" dirty="0" smtClean="0"/>
              <a:t>Accelerated Reader (AR) </a:t>
            </a:r>
          </a:p>
          <a:p>
            <a:endParaRPr lang="en-GB" sz="3200" b="1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</a:t>
            </a:r>
            <a:endParaRPr lang="en-GB" dirty="0"/>
          </a:p>
        </p:txBody>
      </p:sp>
      <p:pic>
        <p:nvPicPr>
          <p:cNvPr id="4" name="Picture 3" descr="Image result for children readi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05979"/>
            <a:ext cx="6192688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3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2852936"/>
            <a:ext cx="7408333" cy="34506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b="1" dirty="0" smtClean="0"/>
              <a:t>Year 3 and 4 Statutory spelling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1" dirty="0" smtClean="0"/>
              <a:t>Encourage the children to use different strategies</a:t>
            </a:r>
          </a:p>
          <a:p>
            <a:r>
              <a:rPr lang="en-GB" sz="2800" b="1" dirty="0" err="1" smtClean="0"/>
              <a:t>Readiwriter</a:t>
            </a:r>
            <a:r>
              <a:rPr lang="en-GB" sz="2800" b="1" dirty="0" smtClean="0"/>
              <a:t> to support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      Spellings</a:t>
            </a:r>
            <a:endParaRPr lang="en-GB" dirty="0"/>
          </a:p>
        </p:txBody>
      </p:sp>
      <p:pic>
        <p:nvPicPr>
          <p:cNvPr id="4" name="Picture 3" descr="Image result for learning spelling clipar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75" y="260648"/>
            <a:ext cx="3456385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 words can be found in their reading record books.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362534"/>
            <a:ext cx="82105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/>
          <a:lstStyle/>
          <a:p>
            <a:r>
              <a:rPr lang="en-GB" b="1" dirty="0" smtClean="0"/>
              <a:t>The importance of learning multiplication tables and number bonds</a:t>
            </a:r>
          </a:p>
          <a:p>
            <a:r>
              <a:rPr lang="en-GB" b="1" dirty="0" smtClean="0"/>
              <a:t>Whole class teaching</a:t>
            </a:r>
          </a:p>
          <a:p>
            <a:r>
              <a:rPr lang="en-GB" b="1" dirty="0" smtClean="0"/>
              <a:t>New Year 4 Multiplication Tables Check</a:t>
            </a:r>
          </a:p>
          <a:p>
            <a:r>
              <a:rPr lang="en-GB" b="1" dirty="0" smtClean="0"/>
              <a:t>Mathletics and Times Tables Rock Stars</a:t>
            </a:r>
          </a:p>
          <a:p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</a:t>
            </a:r>
            <a:endParaRPr lang="en-GB" dirty="0"/>
          </a:p>
        </p:txBody>
      </p:sp>
      <p:pic>
        <p:nvPicPr>
          <p:cNvPr id="4" name="Picture 3" descr="Image result for times tables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36101"/>
            <a:ext cx="1656184" cy="1683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07302"/>
            <a:ext cx="1852938" cy="24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children writing handwriti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2420888"/>
            <a:ext cx="5905500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Handwriting</a:t>
            </a:r>
            <a:br>
              <a:rPr lang="en-GB" dirty="0" smtClean="0"/>
            </a:br>
            <a:r>
              <a:rPr lang="en-GB" sz="3100" dirty="0" smtClean="0"/>
              <a:t>Opportunity to earn a pen licence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9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1398</TotalTime>
  <Words>240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Broadway</vt:lpstr>
      <vt:lpstr>Candara</vt:lpstr>
      <vt:lpstr>Symbol</vt:lpstr>
      <vt:lpstr>Waveform</vt:lpstr>
      <vt:lpstr>Welcome to Year 4</vt:lpstr>
      <vt:lpstr>The Year 4 Team </vt:lpstr>
      <vt:lpstr>PowerPoint Presentation</vt:lpstr>
      <vt:lpstr>The Curriculum</vt:lpstr>
      <vt:lpstr>Reading</vt:lpstr>
      <vt:lpstr>      Spellings</vt:lpstr>
      <vt:lpstr>Spellings</vt:lpstr>
      <vt:lpstr>Maths</vt:lpstr>
      <vt:lpstr>Handwriting Opportunity to earn a pen licence </vt:lpstr>
      <vt:lpstr>Home Learning</vt:lpstr>
      <vt:lpstr>Uniform and Sports Kit</vt:lpstr>
      <vt:lpstr>The 5 Rs Being Independent Learners</vt:lpstr>
      <vt:lpstr>Trips and Visits</vt:lpstr>
      <vt:lpstr>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Welcome Meeting</dc:title>
  <dc:creator>helen tudor</dc:creator>
  <cp:lastModifiedBy>Admin at Wheatfields Primary</cp:lastModifiedBy>
  <cp:revision>51</cp:revision>
  <dcterms:created xsi:type="dcterms:W3CDTF">2016-09-18T16:53:22Z</dcterms:created>
  <dcterms:modified xsi:type="dcterms:W3CDTF">2021-09-20T13:17:44Z</dcterms:modified>
</cp:coreProperties>
</file>