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24"/>
  </p:handoutMasterIdLst>
  <p:sldIdLst>
    <p:sldId id="256" r:id="rId2"/>
    <p:sldId id="279" r:id="rId3"/>
    <p:sldId id="273" r:id="rId4"/>
    <p:sldId id="292" r:id="rId5"/>
    <p:sldId id="274" r:id="rId6"/>
    <p:sldId id="275" r:id="rId7"/>
    <p:sldId id="276" r:id="rId8"/>
    <p:sldId id="277" r:id="rId9"/>
    <p:sldId id="278" r:id="rId10"/>
    <p:sldId id="280" r:id="rId11"/>
    <p:sldId id="283" r:id="rId12"/>
    <p:sldId id="285" r:id="rId13"/>
    <p:sldId id="286" r:id="rId14"/>
    <p:sldId id="281" r:id="rId15"/>
    <p:sldId id="282" r:id="rId16"/>
    <p:sldId id="290" r:id="rId17"/>
    <p:sldId id="287" r:id="rId18"/>
    <p:sldId id="288" r:id="rId19"/>
    <p:sldId id="289" r:id="rId20"/>
    <p:sldId id="296" r:id="rId21"/>
    <p:sldId id="298" r:id="rId22"/>
    <p:sldId id="299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00D31-B2B3-4B9C-B59C-45FBE80DC092}" type="datetimeFigureOut">
              <a:rPr lang="en-GB" smtClean="0"/>
              <a:t>28/10/2019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4C75D-BF92-4D60-B681-4FDCD6C64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425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AEF9AC3-CC6B-4ECB-A1A5-0BC7522E9BB6}" type="datetime1">
              <a:rPr lang="en-GB" smtClean="0"/>
              <a:pPr lvl="0"/>
              <a:t>28/10/2019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C3E600-9B5C-44C1-832B-D9868D9BF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781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30691-05BE-42F3-A374-FB64ADF9BAF8}" type="datetime1">
              <a:rPr lang="en-GB" smtClean="0"/>
              <a:pPr lvl="0"/>
              <a:t>28/10/2019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4AB667-109D-4255-BCB1-C0AEF32FD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13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9DD4830-9387-4D55-B344-D8A3E9319221}" type="datetime1">
              <a:rPr lang="en-GB" smtClean="0"/>
              <a:pPr lvl="0"/>
              <a:t>28/10/2019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7C5D4B-2E64-48CA-A000-05E9A889C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7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B20395-21CA-497D-A4B4-D679BDD91AC7}" type="datetime1">
              <a:rPr lang="en-GB" smtClean="0"/>
              <a:pPr lvl="0"/>
              <a:t>28/10/2019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D88DE8-C91B-4225-97C3-7BFCAD049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0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7003041-83FE-4555-8A7A-82F6AB42F517}" type="datetime1">
              <a:rPr lang="en-GB" smtClean="0"/>
              <a:pPr lvl="0"/>
              <a:t>28/10/2019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52BF7A-0E5E-40C2-B980-25204AE99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0186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E2D298-E354-4B36-BC88-64F4070C6F89}" type="datetime1">
              <a:rPr lang="en-GB" smtClean="0"/>
              <a:pPr lvl="0"/>
              <a:t>28/10/2019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1AFB12-EF4F-4082-BEB5-08DA0D24A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75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BC0E15A-DE35-4597-82E9-3F4C76A4510B}" type="datetime1">
              <a:rPr lang="en-GB" smtClean="0"/>
              <a:pPr lvl="0"/>
              <a:t>28/10/2019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68D722-0C5F-4445-BF65-FCCC333B2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94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9BC8B77-B8AA-4A6C-8972-801D8B10A625}" type="datetime1">
              <a:rPr lang="en-GB" smtClean="0"/>
              <a:pPr lvl="0"/>
              <a:t>28/10/2019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C264A2-BC85-495A-92E4-4F05995A5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21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0F9ED79-C121-4991-935D-CBA8F91B31EE}" type="datetime1">
              <a:rPr lang="en-GB" smtClean="0"/>
              <a:pPr lvl="0"/>
              <a:t>28/10/2019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FD0F50-1994-4992-9B13-8184DBEAC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33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F07C71-92C3-4F1C-AB5A-39D837069499}" type="datetime1">
              <a:rPr lang="en-GB" smtClean="0"/>
              <a:pPr lvl="0"/>
              <a:t>28/10/2019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357435-DE47-49C5-BEFF-4A91A34B6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00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CCBCD92-084C-4B6A-AA74-AE0EEBD3A7DC}" type="datetime1">
              <a:rPr lang="en-GB" smtClean="0"/>
              <a:pPr lvl="0"/>
              <a:t>28/10/2019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2D4C96-F47B-48A4-A726-204EFA516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30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6F4CAA17-F85C-4274-8199-7FA5F5F972F5}" type="datetime1">
              <a:rPr lang="en-GB" smtClean="0"/>
              <a:pPr lvl="0"/>
              <a:t>28/10/2019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771FA35-4B46-49EF-87F5-8167BC9C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85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" TargetMode="External"/><Relationship Id="rId3" Type="http://schemas.openxmlformats.org/officeDocument/2006/relationships/hyperlink" Target="http://www.wordsforlife.org.uk/" TargetMode="External"/><Relationship Id="rId7" Type="http://schemas.openxmlformats.org/officeDocument/2006/relationships/hyperlink" Target="https://www.busythings.co.uk/play/" TargetMode="External"/><Relationship Id="rId2" Type="http://schemas.openxmlformats.org/officeDocument/2006/relationships/hyperlink" Target="http://www.3plearning.com/uk/spellodromeforparents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trockstars.com/login" TargetMode="External"/><Relationship Id="rId5" Type="http://schemas.openxmlformats.org/officeDocument/2006/relationships/hyperlink" Target="http://www.familymathstoolkit.org.uk/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://uk.mathletics.com/signin/" TargetMode="External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-156526" y="548680"/>
            <a:ext cx="9409045" cy="1470025"/>
          </a:xfrm>
        </p:spPr>
        <p:txBody>
          <a:bodyPr>
            <a:noAutofit/>
          </a:bodyPr>
          <a:lstStyle/>
          <a:p>
            <a:pPr lvl="0"/>
            <a:r>
              <a:rPr lang="en-GB" sz="6000" dirty="0">
                <a:latin typeface="Back to School " panose="02000603000000000000" pitchFamily="2" charset="0"/>
              </a:rPr>
              <a:t>Year 2 Curriculum meeting </a:t>
            </a:r>
            <a:r>
              <a:rPr lang="en-GB" sz="6000" dirty="0" smtClean="0">
                <a:latin typeface="Back to School " panose="02000603000000000000" pitchFamily="2" charset="0"/>
              </a:rPr>
              <a:t>2019</a:t>
            </a:r>
            <a:endParaRPr lang="en-GB" sz="6000" dirty="0">
              <a:latin typeface="Back to School " panose="02000603000000000000" pitchFamily="2" charset="0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GB" dirty="0" smtClean="0"/>
              <a:t>Miss Crellin and Mrs Cleghorn</a:t>
            </a:r>
            <a:endParaRPr lang="en-GB" dirty="0"/>
          </a:p>
        </p:txBody>
      </p:sp>
      <p:pic>
        <p:nvPicPr>
          <p:cNvPr id="1026" name="Picture 2" descr="Image result for wheatfields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585665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P.E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Back to School " panose="02000603000000000000" pitchFamily="2" charset="0"/>
              </a:rPr>
              <a:t>Wednesday and Friday afternoons</a:t>
            </a:r>
            <a:br>
              <a:rPr lang="en-GB" dirty="0" smtClean="0">
                <a:latin typeface="Back to School " panose="02000603000000000000" pitchFamily="2" charset="0"/>
              </a:rPr>
            </a:br>
            <a:r>
              <a:rPr lang="en-GB" dirty="0" smtClean="0">
                <a:latin typeface="Back to School " panose="02000603000000000000" pitchFamily="2" charset="0"/>
              </a:rPr>
              <a:t/>
            </a:r>
            <a:br>
              <a:rPr lang="en-GB" dirty="0" smtClean="0">
                <a:latin typeface="Back to School " panose="02000603000000000000" pitchFamily="2" charset="0"/>
              </a:rPr>
            </a:br>
            <a:r>
              <a:rPr lang="en-GB" u="sng" dirty="0" smtClean="0">
                <a:latin typeface="Back to School " panose="02000603000000000000" pitchFamily="2" charset="0"/>
              </a:rPr>
              <a:t>PE kit</a:t>
            </a:r>
            <a:br>
              <a:rPr lang="en-GB" u="sng" dirty="0" smtClean="0">
                <a:latin typeface="Back to School " panose="02000603000000000000" pitchFamily="2" charset="0"/>
              </a:rPr>
            </a:br>
            <a:endParaRPr lang="en-GB" u="sng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Back to School " panose="02000603000000000000" pitchFamily="2" charset="0"/>
              </a:rPr>
              <a:t>Indoor PE: dark shorts and a white t-shirt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Back to School " panose="02000603000000000000" pitchFamily="2" charset="0"/>
              </a:rPr>
              <a:t>Outdoor PE: long jogging bottoms, a white t-shirt and a PE jumper.</a:t>
            </a:r>
          </a:p>
          <a:p>
            <a:pPr marL="0" indent="0">
              <a:buNone/>
            </a:pPr>
            <a:endParaRPr lang="en-GB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Back to School " panose="02000603000000000000" pitchFamily="2" charset="0"/>
              </a:rPr>
              <a:t>Children must have a change of shoes for PE – </a:t>
            </a:r>
            <a:r>
              <a:rPr lang="en-GB" dirty="0" err="1" smtClean="0">
                <a:latin typeface="Back to School " panose="02000603000000000000" pitchFamily="2" charset="0"/>
              </a:rPr>
              <a:t>velcro</a:t>
            </a:r>
            <a:r>
              <a:rPr lang="en-GB" dirty="0" smtClean="0">
                <a:latin typeface="Back to School " panose="02000603000000000000" pitchFamily="2" charset="0"/>
              </a:rPr>
              <a:t> </a:t>
            </a:r>
            <a:r>
              <a:rPr lang="en-GB" dirty="0" err="1" smtClean="0">
                <a:latin typeface="Back to School " panose="02000603000000000000" pitchFamily="2" charset="0"/>
              </a:rPr>
              <a:t>plimsoles</a:t>
            </a:r>
            <a:r>
              <a:rPr lang="en-GB" dirty="0" smtClean="0">
                <a:latin typeface="Back to School " panose="02000603000000000000" pitchFamily="2" charset="0"/>
              </a:rPr>
              <a:t> are ideal. 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>
              <a:latin typeface="Back to School " panose="02000603000000000000" pitchFamily="2" charset="0"/>
            </a:endParaRPr>
          </a:p>
        </p:txBody>
      </p:sp>
      <p:pic>
        <p:nvPicPr>
          <p:cNvPr id="9222" name="Picture 6" descr="Image result for p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00" y="260648"/>
            <a:ext cx="291032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 smtClean="0">
                <a:latin typeface="Back to School " panose="02000603000000000000" pitchFamily="2" charset="0"/>
              </a:rPr>
              <a:t>Learning behaviours – 4 R’s</a:t>
            </a:r>
            <a:endParaRPr lang="en-GB" sz="5400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293096"/>
            <a:ext cx="3104728" cy="10081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800" dirty="0" smtClean="0">
                <a:solidFill>
                  <a:srgbClr val="7030A0"/>
                </a:solidFill>
                <a:latin typeface="Back to School " panose="02000603000000000000" pitchFamily="2" charset="0"/>
              </a:rPr>
              <a:t>Reciprocity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7030A0"/>
                </a:solidFill>
                <a:latin typeface="Back to School " panose="02000603000000000000" pitchFamily="2" charset="0"/>
              </a:rPr>
              <a:t>We learn together!</a:t>
            </a:r>
            <a:endParaRPr lang="en-GB" sz="2200" dirty="0">
              <a:solidFill>
                <a:srgbClr val="7030A0"/>
              </a:solidFill>
              <a:latin typeface="Back to School " panose="02000603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752601"/>
            <a:ext cx="3248744" cy="146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rgbClr val="FF0000"/>
                </a:solidFill>
                <a:latin typeface="Back to School " panose="02000603000000000000" pitchFamily="2" charset="0"/>
              </a:rPr>
              <a:t>Resilience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dirty="0" smtClean="0">
                <a:solidFill>
                  <a:srgbClr val="FF0000"/>
                </a:solidFill>
                <a:latin typeface="Back to School " panose="02000603000000000000" pitchFamily="2" charset="0"/>
              </a:rPr>
              <a:t>We try hard!</a:t>
            </a:r>
            <a:endParaRPr lang="en-GB" sz="2200" dirty="0">
              <a:solidFill>
                <a:srgbClr val="FF0000"/>
              </a:solidFill>
              <a:latin typeface="Back to School " panose="02000603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39952" y="1796146"/>
            <a:ext cx="4186808" cy="9647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rgbClr val="00B050"/>
                </a:solidFill>
                <a:latin typeface="Back to School " panose="02000603000000000000" pitchFamily="2" charset="0"/>
              </a:rPr>
              <a:t>Resourcefulness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rgbClr val="00B050"/>
                </a:solidFill>
                <a:latin typeface="Back to School " panose="02000603000000000000" pitchFamily="2" charset="0"/>
              </a:rPr>
              <a:t>Use things that help us learn!</a:t>
            </a:r>
            <a:endParaRPr lang="en-GB" sz="2200" dirty="0">
              <a:solidFill>
                <a:srgbClr val="00B050"/>
              </a:solidFill>
              <a:latin typeface="Back to School " panose="02000603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55976" y="4365104"/>
            <a:ext cx="4788024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rgbClr val="0070C0"/>
                </a:solidFill>
                <a:latin typeface="Back to School " panose="02000603000000000000" pitchFamily="2" charset="0"/>
              </a:rPr>
              <a:t>Reflectiveness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rgbClr val="0070C0"/>
                </a:solidFill>
                <a:latin typeface="Back to School " panose="02000603000000000000" pitchFamily="2" charset="0"/>
              </a:rPr>
              <a:t>We learn from our mistakes!</a:t>
            </a:r>
            <a:endParaRPr lang="en-GB" sz="2000" dirty="0">
              <a:solidFill>
                <a:srgbClr val="0070C0"/>
              </a:solidFill>
              <a:latin typeface="Back to School " panose="02000603000000000000" pitchFamily="2" charset="0"/>
            </a:endParaRPr>
          </a:p>
        </p:txBody>
      </p:sp>
      <p:pic>
        <p:nvPicPr>
          <p:cNvPr id="12290" name="Picture 2" descr="Image result for two circular arrows mean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r="24606" b="5132"/>
          <a:stretch/>
        </p:blipFill>
        <p:spPr bwMode="auto">
          <a:xfrm>
            <a:off x="3102429" y="2492896"/>
            <a:ext cx="199208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5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Behaviour and expectations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19" y="1628800"/>
            <a:ext cx="8229600" cy="47863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Golden Rules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Classroom Rules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Finishing time</a:t>
            </a:r>
            <a:endParaRPr lang="en-GB" dirty="0">
              <a:latin typeface="Back to School " panose="02000603000000000000" pitchFamily="2" charset="0"/>
            </a:endParaRPr>
          </a:p>
        </p:txBody>
      </p:sp>
      <p:pic>
        <p:nvPicPr>
          <p:cNvPr id="14338" name="Picture 2" descr="Image result for happy pupils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19" y="1916832"/>
            <a:ext cx="4549927" cy="337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0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Rewards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Back to School " panose="02000603000000000000" pitchFamily="2" charset="0"/>
              </a:rPr>
              <a:t>Head Teacher’s Awards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KS1 Celebration Assembly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Good Manners Tea Party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House points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Finishing time</a:t>
            </a:r>
            <a:endParaRPr lang="en-GB" dirty="0">
              <a:latin typeface="Back to School " panose="02000603000000000000" pitchFamily="2" charset="0"/>
            </a:endParaRPr>
          </a:p>
        </p:txBody>
      </p:sp>
      <p:pic>
        <p:nvPicPr>
          <p:cNvPr id="13314" name="Picture 2" descr="Image result for tro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48360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Reading in Year Two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Ten minutes per night (minimum)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Sharing reading with your child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Developing understanding and asking questions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Discussion – book talk</a:t>
            </a:r>
          </a:p>
        </p:txBody>
      </p:sp>
      <p:pic>
        <p:nvPicPr>
          <p:cNvPr id="15362" name="Picture 2" descr="Image result for family readi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42872"/>
            <a:ext cx="3506279" cy="222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Back to School " panose="02000603000000000000" pitchFamily="2" charset="0"/>
              </a:rPr>
              <a:t>Home school communication books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2400" dirty="0" smtClean="0">
                <a:latin typeface="Back to School " panose="02000603000000000000" pitchFamily="2" charset="0"/>
              </a:rPr>
              <a:t>Easy communication between home and school</a:t>
            </a:r>
            <a:br>
              <a:rPr lang="en-GB" sz="2400" dirty="0" smtClean="0">
                <a:latin typeface="Back to School " panose="02000603000000000000" pitchFamily="2" charset="0"/>
              </a:rPr>
            </a:br>
            <a:endParaRPr lang="en-GB" sz="2400" dirty="0" smtClean="0">
              <a:latin typeface="Back to School " panose="02000603000000000000" pitchFamily="2" charset="0"/>
            </a:endParaRPr>
          </a:p>
          <a:p>
            <a:pPr>
              <a:buFontTx/>
              <a:buChar char="-"/>
            </a:pPr>
            <a:r>
              <a:rPr lang="en-GB" sz="2400" dirty="0" smtClean="0">
                <a:latin typeface="Back to School " panose="02000603000000000000" pitchFamily="2" charset="0"/>
              </a:rPr>
              <a:t>Important information</a:t>
            </a:r>
            <a:br>
              <a:rPr lang="en-GB" sz="2400" dirty="0" smtClean="0">
                <a:latin typeface="Back to School " panose="02000603000000000000" pitchFamily="2" charset="0"/>
              </a:rPr>
            </a:br>
            <a:endParaRPr lang="en-GB" sz="2400" dirty="0" smtClean="0">
              <a:latin typeface="Back to School " panose="02000603000000000000" pitchFamily="2" charset="0"/>
            </a:endParaRPr>
          </a:p>
          <a:p>
            <a:pPr>
              <a:buFontTx/>
              <a:buChar char="-"/>
            </a:pPr>
            <a:r>
              <a:rPr lang="en-GB" sz="2400" dirty="0" smtClean="0">
                <a:latin typeface="Back to School " panose="02000603000000000000" pitchFamily="2" charset="0"/>
              </a:rPr>
              <a:t>Questions and queries</a:t>
            </a:r>
          </a:p>
          <a:p>
            <a:pPr>
              <a:buFontTx/>
              <a:buChar char="-"/>
            </a:pPr>
            <a:endParaRPr lang="en-GB" sz="2400" dirty="0" smtClean="0">
              <a:latin typeface="Back to School " panose="02000603000000000000" pitchFamily="2" charset="0"/>
            </a:endParaRPr>
          </a:p>
          <a:p>
            <a:pPr>
              <a:buFontTx/>
              <a:buChar char="-"/>
            </a:pPr>
            <a:r>
              <a:rPr lang="en-GB" sz="2400" dirty="0" smtClean="0">
                <a:latin typeface="Back to School " panose="02000603000000000000" pitchFamily="2" charset="0"/>
              </a:rPr>
              <a:t>Good news and positive praise</a:t>
            </a:r>
          </a:p>
          <a:p>
            <a:pPr marL="0" indent="0">
              <a:buNone/>
            </a:pPr>
            <a:endParaRPr lang="en-GB" sz="2400" dirty="0">
              <a:latin typeface="Back to School " panose="02000603000000000000" pitchFamily="2" charset="0"/>
            </a:endParaRPr>
          </a:p>
          <a:p>
            <a:pPr>
              <a:buFontTx/>
              <a:buChar char="-"/>
            </a:pPr>
            <a:r>
              <a:rPr lang="en-GB" sz="2400" dirty="0" smtClean="0">
                <a:latin typeface="Back to School " panose="02000603000000000000" pitchFamily="2" charset="0"/>
              </a:rPr>
              <a:t>After school arrangements</a:t>
            </a:r>
          </a:p>
          <a:p>
            <a:pPr marL="0" indent="0">
              <a:buNone/>
            </a:pPr>
            <a:r>
              <a:rPr lang="en-GB" sz="2000" dirty="0" smtClean="0">
                <a:latin typeface="Back to School " panose="02000603000000000000" pitchFamily="2" charset="0"/>
              </a:rPr>
              <a:t>If your child is going home with someone different to their normal routine, please inform us by writing this in their communication book.</a:t>
            </a:r>
            <a:endParaRPr lang="en-GB" sz="2000" dirty="0">
              <a:latin typeface="Back to School " panose="02000603000000000000" pitchFamily="2" charset="0"/>
            </a:endParaRPr>
          </a:p>
        </p:txBody>
      </p:sp>
      <p:pic>
        <p:nvPicPr>
          <p:cNvPr id="11266" name="Picture 2" descr="Image result for espo small a6 orange boo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r="15198" b="54636"/>
          <a:stretch/>
        </p:blipFill>
        <p:spPr bwMode="auto">
          <a:xfrm>
            <a:off x="5391806" y="2744392"/>
            <a:ext cx="2948153" cy="151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Home learning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Back to School " panose="02000603000000000000" pitchFamily="2" charset="0"/>
              </a:rPr>
              <a:t>Reading (daily)</a:t>
            </a:r>
          </a:p>
          <a:p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Mathletics</a:t>
            </a:r>
          </a:p>
          <a:p>
            <a:endParaRPr lang="en-GB" dirty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Half-termly projects</a:t>
            </a:r>
          </a:p>
          <a:p>
            <a:endParaRPr lang="en-GB" dirty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Possibly GPS, maths and phonics practise</a:t>
            </a:r>
          </a:p>
          <a:p>
            <a:pPr marL="0" indent="0">
              <a:buNone/>
            </a:pPr>
            <a:r>
              <a:rPr lang="en-GB" dirty="0" smtClean="0">
                <a:latin typeface="Back to School " panose="02000603000000000000" pitchFamily="2" charset="0"/>
              </a:rPr>
              <a:t/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endParaRPr lang="en-GB" dirty="0">
              <a:latin typeface="Back to School " panose="02000603000000000000" pitchFamily="2" charset="0"/>
            </a:endParaRPr>
          </a:p>
        </p:txBody>
      </p:sp>
      <p:pic>
        <p:nvPicPr>
          <p:cNvPr id="16386" name="Picture 2" descr="Image result for homework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484784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Back to School " panose="02000603000000000000" pitchFamily="2" charset="0"/>
              </a:rPr>
              <a:t>Recommended online activities</a:t>
            </a:r>
            <a:br>
              <a:rPr lang="en-GB" dirty="0" smtClean="0">
                <a:latin typeface="Back to School " panose="02000603000000000000" pitchFamily="2" charset="0"/>
              </a:rPr>
            </a:br>
            <a:r>
              <a:rPr lang="en-GB" sz="2200" dirty="0" smtClean="0">
                <a:latin typeface="Back to School " panose="02000603000000000000" pitchFamily="2" charset="0"/>
              </a:rPr>
              <a:t>School website &gt; Parent Pages &gt; Home Learning Programmes</a:t>
            </a:r>
            <a:r>
              <a:rPr lang="en-GB" dirty="0" smtClean="0">
                <a:latin typeface="Back to School " panose="02000603000000000000" pitchFamily="2" charset="0"/>
              </a:rPr>
              <a:t/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r>
              <a:rPr lang="en-US" sz="2000" b="1" dirty="0"/>
              <a:t>SPELLING PROGRAMME: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http://www.3plearning.com/uk/spellodromeforparents/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b="1" dirty="0"/>
              <a:t>LITERACY: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http://www.wordsforlife.org.uk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b="1" dirty="0"/>
              <a:t>MATHS: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http://uk.mathletics.com/signin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http://www.familymathstoolkit.org.uk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GB" sz="2000" dirty="0" smtClean="0">
                <a:hlinkClick r:id="rId6"/>
              </a:rPr>
              <a:t>https://ttrockstars.com/login</a:t>
            </a:r>
            <a:endParaRPr lang="en-GB" sz="2000" dirty="0" smtClean="0">
              <a:latin typeface="Back to School " panose="02000603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BUSY THINGS LEARNING: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hlinkClick r:id="rId7"/>
              </a:rPr>
              <a:t>https://www.busythings.co.uk/play/</a:t>
            </a:r>
            <a:endParaRPr lang="en-US" sz="2000" dirty="0" smtClean="0"/>
          </a:p>
          <a:p>
            <a:pPr marL="0" indent="0">
              <a:buNone/>
            </a:pPr>
            <a:endParaRPr lang="en-GB" sz="2000" dirty="0" smtClean="0">
              <a:latin typeface="Back to School " panose="02000603000000000000" pitchFamily="2" charset="0"/>
            </a:endParaRPr>
          </a:p>
          <a:p>
            <a:pPr marL="0" indent="0">
              <a:buNone/>
            </a:pP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 smtClean="0"/>
              <a:t>OTHER:</a:t>
            </a:r>
          </a:p>
          <a:p>
            <a:pPr marL="0" indent="0">
              <a:buNone/>
            </a:pPr>
            <a:r>
              <a:rPr lang="en-GB" sz="2000" dirty="0" smtClean="0">
                <a:hlinkClick r:id="rId8"/>
              </a:rPr>
              <a:t>https://www.bbc.co.uk/bitesize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21508" name="Picture 4" descr="Image result for ipa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18869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Image result for computer cartoon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6"/>
          <a:stretch/>
        </p:blipFill>
        <p:spPr bwMode="auto">
          <a:xfrm>
            <a:off x="6660232" y="4388138"/>
            <a:ext cx="2197899" cy="213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SATs – May 2020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Back to School " panose="02000603000000000000" pitchFamily="2" charset="0"/>
              </a:rPr>
              <a:t>They inform our Teacher Assessment that is reported to you at the end of the year</a:t>
            </a:r>
          </a:p>
          <a:p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No term-time holidays during this time!</a:t>
            </a:r>
          </a:p>
          <a:p>
            <a:endParaRPr lang="en-GB" dirty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Two reading papers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Two maths papers</a:t>
            </a:r>
          </a:p>
          <a:p>
            <a:endParaRPr lang="en-GB" dirty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Two GPS papers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Meeting in Spring term for more details</a:t>
            </a:r>
            <a:endParaRPr lang="en-GB" dirty="0">
              <a:latin typeface="Back to School " panose="02000603000000000000" pitchFamily="2" charset="0"/>
            </a:endParaRPr>
          </a:p>
        </p:txBody>
      </p:sp>
      <p:pic>
        <p:nvPicPr>
          <p:cNvPr id="17412" name="Picture 4" descr="Image result for ks1 sat pap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 t="13258" r="9077" b="10350"/>
          <a:stretch/>
        </p:blipFill>
        <p:spPr bwMode="auto">
          <a:xfrm>
            <a:off x="4211960" y="3573016"/>
            <a:ext cx="4362000" cy="21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Phonics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June 2020 re-test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Interventions and support</a:t>
            </a:r>
          </a:p>
        </p:txBody>
      </p:sp>
      <p:pic>
        <p:nvPicPr>
          <p:cNvPr id="19462" name="Picture 6" descr="Image result for phonics ali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026598" cy="46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7200" dirty="0" smtClean="0">
                <a:solidFill>
                  <a:schemeClr val="tx1"/>
                </a:solidFill>
                <a:latin typeface="Back to School " panose="02000603000000000000" pitchFamily="2" charset="0"/>
                <a:cs typeface="Aharoni" panose="02010803020104030203" pitchFamily="2" charset="-79"/>
              </a:rPr>
              <a:t>Year Two team</a:t>
            </a:r>
            <a:endParaRPr lang="en-GB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u="sng" dirty="0" smtClean="0">
                <a:latin typeface="Back to School " panose="02000603000000000000" pitchFamily="2" charset="0"/>
              </a:rPr>
              <a:t>Teachers:</a:t>
            </a:r>
          </a:p>
          <a:p>
            <a:pPr marL="0" indent="0">
              <a:buNone/>
            </a:pPr>
            <a:endParaRPr lang="en-GB" sz="20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Back to School " panose="02000603000000000000" pitchFamily="2" charset="0"/>
              </a:rPr>
              <a:t>Miss Crellin</a:t>
            </a:r>
          </a:p>
          <a:p>
            <a:pPr marL="0" indent="0">
              <a:buNone/>
            </a:pPr>
            <a:r>
              <a:rPr lang="en-GB" sz="2000" dirty="0" smtClean="0">
                <a:latin typeface="Back to School " panose="02000603000000000000" pitchFamily="2" charset="0"/>
              </a:rPr>
              <a:t>Mrs Cleghorn</a:t>
            </a:r>
          </a:p>
          <a:p>
            <a:pPr marL="0" indent="0">
              <a:buNone/>
            </a:pPr>
            <a:endParaRPr lang="en-GB" sz="20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r>
              <a:rPr lang="en-GB" sz="2000" u="sng" dirty="0" smtClean="0">
                <a:latin typeface="Back to School " panose="02000603000000000000" pitchFamily="2" charset="0"/>
              </a:rPr>
              <a:t>Learning Support Assistants:</a:t>
            </a:r>
          </a:p>
          <a:p>
            <a:pPr marL="0" indent="0">
              <a:buNone/>
            </a:pPr>
            <a:endParaRPr lang="en-GB" sz="20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Back to School " panose="02000603000000000000" pitchFamily="2" charset="0"/>
              </a:rPr>
              <a:t>Mrs George</a:t>
            </a:r>
          </a:p>
          <a:p>
            <a:pPr marL="0" indent="0">
              <a:buNone/>
            </a:pPr>
            <a:r>
              <a:rPr lang="en-GB" sz="2000" dirty="0" smtClean="0">
                <a:latin typeface="Back to School " panose="02000603000000000000" pitchFamily="2" charset="0"/>
              </a:rPr>
              <a:t>Dr McCabe</a:t>
            </a:r>
          </a:p>
          <a:p>
            <a:pPr marL="0" indent="0">
              <a:buNone/>
            </a:pPr>
            <a:r>
              <a:rPr lang="en-GB" sz="2000" dirty="0" smtClean="0">
                <a:latin typeface="Back to School " panose="02000603000000000000" pitchFamily="2" charset="0"/>
              </a:rPr>
              <a:t>Mrs Sitnikova</a:t>
            </a:r>
          </a:p>
          <a:p>
            <a:pPr marL="0" indent="0">
              <a:buNone/>
            </a:pPr>
            <a:r>
              <a:rPr lang="en-GB" sz="2000" dirty="0" smtClean="0">
                <a:latin typeface="Back to School " panose="02000603000000000000" pitchFamily="2" charset="0"/>
              </a:rPr>
              <a:t>Mrs Kausar</a:t>
            </a:r>
          </a:p>
          <a:p>
            <a:pPr marL="0" indent="0">
              <a:buNone/>
            </a:pPr>
            <a:r>
              <a:rPr lang="en-GB" sz="2000" dirty="0" smtClean="0">
                <a:latin typeface="Back to School " panose="02000603000000000000" pitchFamily="2" charset="0"/>
              </a:rPr>
              <a:t>Mrs Maloney</a:t>
            </a:r>
          </a:p>
          <a:p>
            <a:pPr marL="0" indent="0">
              <a:buNone/>
            </a:pPr>
            <a:r>
              <a:rPr lang="en-GB" sz="2000" dirty="0" smtClean="0">
                <a:latin typeface="Back to School " panose="02000603000000000000" pitchFamily="2" charset="0"/>
              </a:rPr>
              <a:t>Mrs Buck</a:t>
            </a:r>
          </a:p>
          <a:p>
            <a:pPr marL="0" indent="0">
              <a:buNone/>
            </a:pPr>
            <a:endParaRPr lang="en-GB" sz="20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Back to School " panose="02000603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3967" y="1556793"/>
            <a:ext cx="4480293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u="sng" dirty="0" smtClean="0">
                <a:latin typeface="Back to School " panose="02000603000000000000" pitchFamily="2" charset="0"/>
              </a:rPr>
              <a:t>PPA cover on Thursday afternoons: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Back to School " panose="02000603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latin typeface="Back to School " panose="02000603000000000000" pitchFamily="2" charset="0"/>
              </a:rPr>
              <a:t>Mrs </a:t>
            </a:r>
            <a:r>
              <a:rPr lang="en-GB" sz="2000" dirty="0" err="1" smtClean="0">
                <a:latin typeface="Back to School " panose="02000603000000000000" pitchFamily="2" charset="0"/>
              </a:rPr>
              <a:t>Verney</a:t>
            </a:r>
            <a:r>
              <a:rPr lang="en-GB" sz="2000" dirty="0" smtClean="0">
                <a:latin typeface="Back to School " panose="02000603000000000000" pitchFamily="2" charset="0"/>
              </a:rPr>
              <a:t>-Davies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latin typeface="Back to School " panose="02000603000000000000" pitchFamily="2" charset="0"/>
              </a:rPr>
              <a:t>Mrs Tucker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 smtClean="0">
              <a:latin typeface="Back to School " panose="02000603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Back to School " panose="02000603000000000000" pitchFamily="2" charset="0"/>
            </a:endParaRPr>
          </a:p>
        </p:txBody>
      </p:sp>
      <p:pic>
        <p:nvPicPr>
          <p:cNvPr id="6" name="Picture 4" descr="Image result for teachers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4120253" cy="332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1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In your child’s book bag tonight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905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Back to School " panose="02000603000000000000" pitchFamily="2" charset="0"/>
              </a:rPr>
              <a:t>Copy of presentation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Questions to ask your child when reading</a:t>
            </a:r>
          </a:p>
          <a:p>
            <a:endParaRPr lang="en-GB" dirty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Common exception words – your child should be able to read AND spell these words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Log-ins for Mathletics (stuck in Reading Records) – more log-ins to come!</a:t>
            </a:r>
            <a:endParaRPr lang="en-GB" dirty="0">
              <a:latin typeface="Back to School " panose="02000603000000000000" pitchFamily="2" charset="0"/>
            </a:endParaRPr>
          </a:p>
        </p:txBody>
      </p:sp>
      <p:pic>
        <p:nvPicPr>
          <p:cNvPr id="20482" name="Picture 2" descr="Image result for school bookba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22203" r="9524" b="17210"/>
          <a:stretch/>
        </p:blipFill>
        <p:spPr bwMode="auto">
          <a:xfrm>
            <a:off x="6516216" y="1340768"/>
            <a:ext cx="2204555" cy="16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4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Final notes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93" y="1628800"/>
            <a:ext cx="8964488" cy="4896544"/>
          </a:xfrm>
        </p:spPr>
        <p:txBody>
          <a:bodyPr>
            <a:normAutofit fontScale="92500"/>
          </a:bodyPr>
          <a:lstStyle/>
          <a:p>
            <a:r>
              <a:rPr lang="en-GB" sz="3000" dirty="0" smtClean="0">
                <a:latin typeface="Back to School " panose="02000603000000000000" pitchFamily="2" charset="0"/>
              </a:rPr>
              <a:t>Parent helpers</a:t>
            </a:r>
            <a:br>
              <a:rPr lang="en-GB" sz="3000" dirty="0" smtClean="0">
                <a:latin typeface="Back to School " panose="02000603000000000000" pitchFamily="2" charset="0"/>
              </a:rPr>
            </a:br>
            <a:endParaRPr lang="en-GB" sz="3000" dirty="0" smtClean="0">
              <a:latin typeface="Back to School " panose="02000603000000000000" pitchFamily="2" charset="0"/>
            </a:endParaRPr>
          </a:p>
          <a:p>
            <a:r>
              <a:rPr lang="en-GB" sz="3000" dirty="0" smtClean="0">
                <a:latin typeface="Back to School " panose="02000603000000000000" pitchFamily="2" charset="0"/>
              </a:rPr>
              <a:t>PAWS</a:t>
            </a:r>
          </a:p>
          <a:p>
            <a:endParaRPr lang="en-GB" sz="3000" dirty="0">
              <a:latin typeface="Back to School " panose="02000603000000000000" pitchFamily="2" charset="0"/>
            </a:endParaRPr>
          </a:p>
          <a:p>
            <a:r>
              <a:rPr lang="en-GB" sz="3000" dirty="0">
                <a:latin typeface="Back to School " panose="02000603000000000000" pitchFamily="2" charset="0"/>
              </a:rPr>
              <a:t>Design and Make afternoon – Friday 11</a:t>
            </a:r>
            <a:r>
              <a:rPr lang="en-GB" sz="3000" baseline="30000" dirty="0">
                <a:latin typeface="Back to School " panose="02000603000000000000" pitchFamily="2" charset="0"/>
              </a:rPr>
              <a:t>th</a:t>
            </a:r>
            <a:r>
              <a:rPr lang="en-GB" sz="3000" dirty="0">
                <a:latin typeface="Back to School " panose="02000603000000000000" pitchFamily="2" charset="0"/>
              </a:rPr>
              <a:t> October</a:t>
            </a:r>
            <a:r>
              <a:rPr lang="en-GB" sz="3000" dirty="0" smtClean="0">
                <a:latin typeface="Back to School " panose="02000603000000000000" pitchFamily="2" charset="0"/>
              </a:rPr>
              <a:t/>
            </a:r>
            <a:br>
              <a:rPr lang="en-GB" sz="3000" dirty="0" smtClean="0">
                <a:latin typeface="Back to School " panose="02000603000000000000" pitchFamily="2" charset="0"/>
              </a:rPr>
            </a:br>
            <a:endParaRPr lang="en-GB" sz="3000" dirty="0" smtClean="0">
              <a:latin typeface="Back to School " panose="02000603000000000000" pitchFamily="2" charset="0"/>
            </a:endParaRPr>
          </a:p>
          <a:p>
            <a:r>
              <a:rPr lang="en-GB" sz="3000" dirty="0" smtClean="0">
                <a:latin typeface="Back to School " panose="02000603000000000000" pitchFamily="2" charset="0"/>
              </a:rPr>
              <a:t>Parent Consultations - Wednesday 16</a:t>
            </a:r>
            <a:r>
              <a:rPr lang="en-GB" sz="3000" baseline="30000" dirty="0" smtClean="0">
                <a:latin typeface="Back to School " panose="02000603000000000000" pitchFamily="2" charset="0"/>
              </a:rPr>
              <a:t>th</a:t>
            </a:r>
            <a:r>
              <a:rPr lang="en-GB" sz="3000" dirty="0" smtClean="0">
                <a:latin typeface="Back to School " panose="02000603000000000000" pitchFamily="2" charset="0"/>
              </a:rPr>
              <a:t> and Thursday 17</a:t>
            </a:r>
            <a:r>
              <a:rPr lang="en-GB" sz="3000" baseline="30000" dirty="0" smtClean="0">
                <a:latin typeface="Back to School " panose="02000603000000000000" pitchFamily="2" charset="0"/>
              </a:rPr>
              <a:t>th</a:t>
            </a:r>
            <a:r>
              <a:rPr lang="en-GB" sz="3000" dirty="0" smtClean="0">
                <a:latin typeface="Back to School " panose="02000603000000000000" pitchFamily="2" charset="0"/>
              </a:rPr>
              <a:t> October</a:t>
            </a:r>
          </a:p>
          <a:p>
            <a:endParaRPr lang="en-GB" sz="3000" dirty="0">
              <a:latin typeface="Back to School " panose="02000603000000000000" pitchFamily="2" charset="0"/>
            </a:endParaRPr>
          </a:p>
          <a:p>
            <a:r>
              <a:rPr lang="en-GB" sz="3000" dirty="0" smtClean="0">
                <a:latin typeface="Back to School " panose="02000603000000000000" pitchFamily="2" charset="0"/>
              </a:rPr>
              <a:t>Year Two trip to </a:t>
            </a:r>
            <a:r>
              <a:rPr lang="en-GB" sz="3000" dirty="0" err="1" smtClean="0">
                <a:latin typeface="Back to School " panose="02000603000000000000" pitchFamily="2" charset="0"/>
              </a:rPr>
              <a:t>Mountfitchet</a:t>
            </a:r>
            <a:r>
              <a:rPr lang="en-GB" sz="3000" dirty="0" smtClean="0">
                <a:latin typeface="Back to School " panose="02000603000000000000" pitchFamily="2" charset="0"/>
              </a:rPr>
              <a:t> – Friday 8</a:t>
            </a:r>
            <a:r>
              <a:rPr lang="en-GB" sz="3000" baseline="30000" dirty="0" smtClean="0">
                <a:latin typeface="Back to School " panose="02000603000000000000" pitchFamily="2" charset="0"/>
              </a:rPr>
              <a:t>th</a:t>
            </a:r>
            <a:r>
              <a:rPr lang="en-GB" sz="3000" dirty="0" smtClean="0">
                <a:latin typeface="Back to School " panose="02000603000000000000" pitchFamily="2" charset="0"/>
              </a:rPr>
              <a:t> November</a:t>
            </a:r>
          </a:p>
          <a:p>
            <a:endParaRPr lang="en-GB" sz="3000" dirty="0">
              <a:latin typeface="Back to School " panose="02000603000000000000" pitchFamily="2" charset="0"/>
            </a:endParaRPr>
          </a:p>
        </p:txBody>
      </p:sp>
      <p:pic>
        <p:nvPicPr>
          <p:cNvPr id="22530" name="Picture 2" descr="Image result for happy fac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3"/>
            <a:ext cx="2544620" cy="21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8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800" dirty="0" smtClean="0">
                <a:solidFill>
                  <a:srgbClr val="FF6600"/>
                </a:solidFill>
                <a:latin typeface="Back to School " panose="02000603000000000000" pitchFamily="2" charset="0"/>
              </a:rPr>
              <a:t>Any questions?</a:t>
            </a:r>
            <a:endParaRPr lang="en-GB" sz="8800" dirty="0">
              <a:solidFill>
                <a:srgbClr val="FF6600"/>
              </a:solidFill>
              <a:latin typeface="Back to School 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What are we learning?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Back to School " panose="02000603000000000000" pitchFamily="2" charset="0"/>
              </a:rPr>
              <a:t>Autumn 1: Emergency!</a:t>
            </a: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</p:txBody>
      </p:sp>
      <p:pic>
        <p:nvPicPr>
          <p:cNvPr id="3074" name="Picture 2" descr="Image result for the great fire of lon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3096344" cy="376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amuel pep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50494"/>
            <a:ext cx="3593976" cy="35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Design and make afternoon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Friday 11</a:t>
            </a:r>
            <a:r>
              <a:rPr lang="en-GB" baseline="30000" dirty="0" smtClean="0">
                <a:latin typeface="Back to School " panose="02000603000000000000" pitchFamily="2" charset="0"/>
              </a:rPr>
              <a:t>th</a:t>
            </a:r>
            <a:r>
              <a:rPr lang="en-GB" dirty="0" smtClean="0">
                <a:latin typeface="Back to School " panose="02000603000000000000" pitchFamily="2" charset="0"/>
              </a:rPr>
              <a:t> October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1.15pm – 2.50pm</a:t>
            </a:r>
            <a:br>
              <a:rPr lang="en-GB" dirty="0" smtClean="0">
                <a:latin typeface="Back to School " panose="02000603000000000000" pitchFamily="2" charset="0"/>
              </a:rPr>
            </a:br>
            <a:endParaRPr lang="en-GB" dirty="0" smtClean="0">
              <a:latin typeface="Back to School " panose="02000603000000000000" pitchFamily="2" charset="0"/>
            </a:endParaRPr>
          </a:p>
          <a:p>
            <a:r>
              <a:rPr lang="en-GB" dirty="0" smtClean="0">
                <a:latin typeface="Back to School " panose="02000603000000000000" pitchFamily="2" charset="0"/>
              </a:rPr>
              <a:t>Bring in your own materials to make a </a:t>
            </a:r>
            <a:r>
              <a:rPr lang="en-GB" dirty="0">
                <a:latin typeface="Back to School " panose="02000603000000000000" pitchFamily="2" charset="0"/>
              </a:rPr>
              <a:t>T</a:t>
            </a:r>
            <a:r>
              <a:rPr lang="en-GB" dirty="0" smtClean="0">
                <a:latin typeface="Back to School " panose="02000603000000000000" pitchFamily="2" charset="0"/>
              </a:rPr>
              <a:t>udor house with your child.</a:t>
            </a:r>
            <a:endParaRPr lang="en-GB" dirty="0">
              <a:latin typeface="Back to School " panose="02000603000000000000" pitchFamily="2" charset="0"/>
            </a:endParaRPr>
          </a:p>
        </p:txBody>
      </p:sp>
      <p:pic>
        <p:nvPicPr>
          <p:cNvPr id="18434" name="Picture 2" descr="Image result for tudor house dt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490553" cy="465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mountfitc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264696" cy="416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What are we learning?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Back to School " panose="02000603000000000000" pitchFamily="2" charset="0"/>
              </a:rPr>
              <a:t>Autumn 2: A long time ago…</a:t>
            </a: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728327">
            <a:off x="5868144" y="2060848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Back to School " panose="02000603000000000000" pitchFamily="2" charset="0"/>
              </a:rPr>
              <a:t>TRIP!</a:t>
            </a:r>
            <a:endParaRPr lang="en-GB" sz="4400" dirty="0">
              <a:latin typeface="Back to School 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What are we learning?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Back to School " panose="02000603000000000000" pitchFamily="2" charset="0"/>
              </a:rPr>
              <a:t>Spring 1: Frozen Planet</a:t>
            </a: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</p:txBody>
      </p:sp>
      <p:pic>
        <p:nvPicPr>
          <p:cNvPr id="7170" name="Picture 2" descr="Image result for polar b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716688" cy="400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What are we learning?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Back to School " panose="02000603000000000000" pitchFamily="2" charset="0"/>
              </a:rPr>
              <a:t>Spring 2: In a place far, far away…</a:t>
            </a: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</p:txBody>
      </p:sp>
      <p:pic>
        <p:nvPicPr>
          <p:cNvPr id="6146" name="Picture 2" descr="Image result for 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6804248" cy="382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What are we learning?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99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Back to School " panose="02000603000000000000" pitchFamily="2" charset="0"/>
              </a:rPr>
              <a:t>Summer 1: Green Fingers</a:t>
            </a: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</p:txBody>
      </p:sp>
      <p:pic>
        <p:nvPicPr>
          <p:cNvPr id="5122" name="Picture 2" descr="Image result for green fin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735255" cy="398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ack to School " panose="02000603000000000000" pitchFamily="2" charset="0"/>
              </a:rPr>
              <a:t>What are we learning?</a:t>
            </a:r>
            <a:endParaRPr lang="en-GB" dirty="0">
              <a:latin typeface="Back to School 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Back to School " panose="02000603000000000000" pitchFamily="2" charset="0"/>
              </a:rPr>
              <a:t>Summer 2: Away we go!</a:t>
            </a: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  <a:p>
            <a:pPr marL="0" indent="0">
              <a:buNone/>
            </a:pPr>
            <a:endParaRPr lang="en-GB" sz="2800" dirty="0">
              <a:latin typeface="Back to School " panose="02000603000000000000" pitchFamily="2" charset="0"/>
            </a:endParaRPr>
          </a:p>
        </p:txBody>
      </p:sp>
      <p:pic>
        <p:nvPicPr>
          <p:cNvPr id="4098" name="Picture 2" descr="Image result for the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33277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xplor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0"/>
          <a:stretch/>
        </p:blipFill>
        <p:spPr bwMode="auto">
          <a:xfrm>
            <a:off x="4874810" y="3049842"/>
            <a:ext cx="3810824" cy="26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274</Words>
  <Application>Microsoft Office PowerPoint</Application>
  <PresentationFormat>On-screen Show (4:3)</PresentationFormat>
  <Paragraphs>148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Aharoni</vt:lpstr>
      <vt:lpstr>Arial</vt:lpstr>
      <vt:lpstr>Back to School </vt:lpstr>
      <vt:lpstr>Calibri</vt:lpstr>
      <vt:lpstr>Office Theme</vt:lpstr>
      <vt:lpstr>Year 2 Curriculum meeting 2019</vt:lpstr>
      <vt:lpstr>Year Two team</vt:lpstr>
      <vt:lpstr>What are we learning?</vt:lpstr>
      <vt:lpstr>Design and make afternoon</vt:lpstr>
      <vt:lpstr>What are we learning?</vt:lpstr>
      <vt:lpstr>What are we learning?</vt:lpstr>
      <vt:lpstr>What are we learning?</vt:lpstr>
      <vt:lpstr>What are we learning?</vt:lpstr>
      <vt:lpstr>What are we learning?</vt:lpstr>
      <vt:lpstr>P.E</vt:lpstr>
      <vt:lpstr>Learning behaviours – 4 R’s</vt:lpstr>
      <vt:lpstr>Behaviour and expectations</vt:lpstr>
      <vt:lpstr>Rewards </vt:lpstr>
      <vt:lpstr>Reading in Year Two</vt:lpstr>
      <vt:lpstr>Home school communication books</vt:lpstr>
      <vt:lpstr>Home learning</vt:lpstr>
      <vt:lpstr>Recommended online activities School website &gt; Parent Pages &gt; Home Learning Programmes </vt:lpstr>
      <vt:lpstr>SATs – May 2020</vt:lpstr>
      <vt:lpstr>Phonics</vt:lpstr>
      <vt:lpstr>In your child’s book bag tonight</vt:lpstr>
      <vt:lpstr>Final notes</vt:lpstr>
      <vt:lpstr>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Curriculum meeting 2018</dc:title>
  <dc:creator>Oliver Mills</dc:creator>
  <cp:lastModifiedBy>Urquhart Tracy</cp:lastModifiedBy>
  <cp:revision>24</cp:revision>
  <cp:lastPrinted>2019-09-19T13:01:55Z</cp:lastPrinted>
  <dcterms:created xsi:type="dcterms:W3CDTF">2018-09-06T10:50:42Z</dcterms:created>
  <dcterms:modified xsi:type="dcterms:W3CDTF">2019-10-28T17:08:13Z</dcterms:modified>
</cp:coreProperties>
</file>